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14" r:id="rId3"/>
    <p:sldId id="331" r:id="rId4"/>
    <p:sldId id="317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19" r:id="rId13"/>
    <p:sldId id="340" r:id="rId14"/>
    <p:sldId id="320" r:id="rId15"/>
    <p:sldId id="329" r:id="rId16"/>
  </p:sldIdLst>
  <p:sldSz cx="12192000" cy="6858000"/>
  <p:notesSz cx="6858000" cy="9144000"/>
  <p:embeddedFontLst>
    <p:embeddedFont>
      <p:font typeface="Muller Bold" charset="-52"/>
      <p:bold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uller Regular" charset="-52"/>
      <p:regular r:id="rId23"/>
    </p:embeddedFont>
    <p:embeddedFont>
      <p:font typeface="Cambria Math" panose="02040503050406030204" pitchFamily="18" charset="0"/>
      <p:regular r:id="rId24"/>
    </p:embeddedFont>
    <p:embeddedFont>
      <p:font typeface="Muller Regular Italic" charset="-52"/>
      <p: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ExtraBold" panose="020B0604020202020204" charset="-52"/>
      <p:bold r:id="rId32"/>
      <p:italic r:id="rId33"/>
      <p:boldItalic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200"/>
    <a:srgbClr val="FFB600"/>
    <a:srgbClr val="001994"/>
    <a:srgbClr val="000094"/>
    <a:srgbClr val="0032CB"/>
    <a:srgbClr val="E16337"/>
    <a:srgbClr val="0032D9"/>
    <a:srgbClr val="2038FF"/>
    <a:srgbClr val="F1B253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1"/>
    <p:restoredTop sz="85112"/>
  </p:normalViewPr>
  <p:slideViewPr>
    <p:cSldViewPr snapToGrid="0" snapToObjects="1">
      <p:cViewPr varScale="1">
        <p:scale>
          <a:sx n="73" d="100"/>
          <a:sy n="73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69D79-2084-E14B-A0F8-4EA794EA74DE}" type="datetimeFigureOut">
              <a:t>29.12.2025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4AE45-ACBA-2D4B-A083-5A4CE4A8FFA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35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087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AE45-ACBA-2D4B-A083-5A4CE4A8FFA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41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23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95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0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14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D3B21-796D-FB47-962B-05100C9D3D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Верхний колонтитул 5">
            <a:extLst>
              <a:ext uri="{FF2B5EF4-FFF2-40B4-BE49-F238E27FC236}">
                <a16:creationId xmlns:a16="http://schemas.microsoft.com/office/drawing/2014/main" id="{0F2DF903-8D1D-D046-9F8E-DD1C0B62FD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03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28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2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34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31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69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3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4AE45-ACBA-2D4B-A083-5A4CE4A8FFA4}" type="slidenum"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01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AE45-ACBA-2D4B-A083-5A4CE4A8FFA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90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948A6-13CC-5245-9048-ADE64AC30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33F293-FA6C-D847-9A70-DAC2C992E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DF688-B227-D048-8997-24081BAD5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4BD5D4-468A-6642-88C6-0A68113F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C9A86E-8F3D-6146-BA0D-3B2D1CE8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49337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Muller Regular" pitchFamily="2" charset="0"/>
              </a:defRPr>
            </a:lvl1pPr>
          </a:lstStyle>
          <a:p>
            <a:fld id="{61070D99-B474-2042-AB29-96C412F8BC55}" type="slidenum">
              <a:rPr lang="ru-RU" smtClean="0"/>
              <a:pPr/>
              <a:t>‹#›</a:t>
            </a:fld>
            <a:r>
              <a:rPr lang="en-US" dirty="0"/>
              <a:t>/20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47C1537-78D7-574D-A574-77AEF31D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8648C9-D43C-D744-BD20-5469FD11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01295D-B639-B44B-B158-BFE2DB16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t>‹#›</a:t>
            </a:fld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D8F5247-B1F9-254A-9AED-89466C4CF8F2}"/>
              </a:ext>
            </a:extLst>
          </p:cNvPr>
          <p:cNvSpPr txBox="1">
            <a:spLocks/>
          </p:cNvSpPr>
          <p:nvPr userDrawn="1"/>
        </p:nvSpPr>
        <p:spPr>
          <a:xfrm>
            <a:off x="9224211" y="63239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000" kern="1200">
                <a:solidFill>
                  <a:schemeClr val="bg1"/>
                </a:solidFill>
                <a:latin typeface="Muller Regular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070D99-B474-2042-AB29-96C412F8BC55}" type="slidenum">
              <a:rPr lang="ru-RU" smtClean="0">
                <a:solidFill>
                  <a:schemeClr val="tx1"/>
                </a:solidFill>
              </a:rPr>
              <a:pPr/>
              <a:t>‹#›</a:t>
            </a:fld>
            <a:r>
              <a:rPr lang="en-US" dirty="0">
                <a:solidFill>
                  <a:schemeClr val="tx1"/>
                </a:solidFill>
              </a:rPr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72640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08EE-ADCF-BB4A-B663-2462A248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EEE438-1BC4-CF49-9860-18C3B936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C3893-10AE-D147-B40A-22FBED1CB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71E6-E419-844B-BA4E-FB62CD29312A}" type="datetime1">
              <a:t>29.12.2025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9085F6-2FEF-FC49-8BF8-43B7288B0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252CCC-E1B6-2B4B-8C9D-567B6994D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70D99-B474-2042-AB29-96C412F8BC5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2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hyperlink" Target="https://doi.org/10.1103/PhysRev.47.777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6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44.png"/><Relationship Id="rId1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F1165-BCCD-2060-CEEC-1CE7B4E2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0"/>
            <a:ext cx="12259766" cy="6858000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DCF3FCC-0F03-B358-5D8C-E880DB5FC9F6}"/>
              </a:ext>
            </a:extLst>
          </p:cNvPr>
          <p:cNvSpPr txBox="1">
            <a:spLocks/>
          </p:cNvSpPr>
          <p:nvPr/>
        </p:nvSpPr>
        <p:spPr>
          <a:xfrm>
            <a:off x="1733969" y="459211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Ворошилов Михаил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 smtClean="0"/>
              <a:t>mishavoroshilov</a:t>
            </a:r>
            <a:endParaRPr lang="en-US" dirty="0" smtClean="0"/>
          </a:p>
          <a:p>
            <a:r>
              <a:rPr lang="ru-RU" dirty="0"/>
              <a:t>Дата</a:t>
            </a:r>
            <a:endParaRPr lang="en-US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F8355-1753-D559-E1C0-FD32B57CDEDE}"/>
              </a:ext>
            </a:extLst>
          </p:cNvPr>
          <p:cNvSpPr txBox="1"/>
          <p:nvPr/>
        </p:nvSpPr>
        <p:spPr>
          <a:xfrm>
            <a:off x="2327724" y="3178281"/>
            <a:ext cx="8059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/>
              <a:t>Поиск проявлений тёмной материи с помощью квантовых сенсоров</a:t>
            </a:r>
            <a:endParaRPr lang="en-US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40E216-F986-9E82-4C40-D5547E3C6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59" y="1976853"/>
            <a:ext cx="1795613" cy="6384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567E6D-02BE-17D2-CC7C-D60D672CB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26" y="1976853"/>
            <a:ext cx="1795613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Соединитель: изогнутый 54">
            <a:extLst>
              <a:ext uri="{FF2B5EF4-FFF2-40B4-BE49-F238E27FC236}">
                <a16:creationId xmlns:a16="http://schemas.microsoft.com/office/drawing/2014/main" id="{E09C53B1-434C-403D-8E34-A428640E5A88}"/>
              </a:ext>
            </a:extLst>
          </p:cNvPr>
          <p:cNvCxnSpPr>
            <a:cxnSpLocks/>
            <a:stCxn id="67" idx="2"/>
            <a:endCxn id="28" idx="0"/>
          </p:cNvCxnSpPr>
          <p:nvPr/>
        </p:nvCxnSpPr>
        <p:spPr>
          <a:xfrm rot="5400000">
            <a:off x="9146038" y="798945"/>
            <a:ext cx="235926" cy="34377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70D99-B474-2042-AB29-96C412F8BC55}" type="slidenum">
              <a:rPr kumimoji="0" lang="ru-RU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Muller Regular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uller Regular" pitchFamily="2" charset="0"/>
                <a:ea typeface="+mn-ea"/>
                <a:cs typeface="+mn-cs"/>
              </a:rPr>
              <a:t>/15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uller Regular" pitchFamily="2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2079019" cy="1047423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792565" y="247750"/>
            <a:ext cx="9875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Чувствительность</a:t>
            </a:r>
            <a:r>
              <a:rPr lang="en-US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 </a:t>
            </a:r>
            <a:r>
              <a:rPr lang="ru-RU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оптических часов к вариации </a:t>
            </a:r>
            <a:r>
              <a:rPr lang="en-US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 α / </a:t>
            </a:r>
            <a:r>
              <a:rPr lang="ru-RU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темной материи</a:t>
            </a:r>
            <a:r>
              <a:rPr lang="en-US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 </a:t>
            </a:r>
            <a:endParaRPr lang="en-US" sz="2800" b="1" dirty="0">
              <a:solidFill>
                <a:prstClr val="black"/>
              </a:solidFill>
              <a:latin typeface="Montserrat ExtraBold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27414-8998-442C-983B-DFC672C9AF60}"/>
                  </a:ext>
                </a:extLst>
              </p:cNvPr>
              <p:cNvSpPr txBox="1"/>
              <p:nvPr/>
            </p:nvSpPr>
            <p:spPr>
              <a:xfrm>
                <a:off x="833669" y="1726805"/>
                <a:ext cx="252158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27414-8998-442C-983B-DFC672C9A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69" y="1726805"/>
                <a:ext cx="2521588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3777E6-753B-4948-B959-13AB368E4532}"/>
                  </a:ext>
                </a:extLst>
              </p:cNvPr>
              <p:cNvSpPr/>
              <p:nvPr/>
            </p:nvSpPr>
            <p:spPr>
              <a:xfrm>
                <a:off x="833669" y="2333039"/>
                <a:ext cx="3349122" cy="1027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den>
                      </m:f>
                      <m:r>
                        <a:rPr lang="ru-RU" dirty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3777E6-753B-4948-B959-13AB368E4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69" y="2333039"/>
                <a:ext cx="3349122" cy="10275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авая фигурная скобка 21">
            <a:extLst>
              <a:ext uri="{FF2B5EF4-FFF2-40B4-BE49-F238E27FC236}">
                <a16:creationId xmlns:a16="http://schemas.microsoft.com/office/drawing/2014/main" id="{D49DC075-B76B-496B-98F4-9B7A59D42008}"/>
              </a:ext>
            </a:extLst>
          </p:cNvPr>
          <p:cNvSpPr/>
          <p:nvPr/>
        </p:nvSpPr>
        <p:spPr>
          <a:xfrm rot="5400000">
            <a:off x="3347616" y="2885877"/>
            <a:ext cx="93665" cy="695325"/>
          </a:xfrm>
          <a:prstGeom prst="rightBrace">
            <a:avLst>
              <a:gd name="adj1" fmla="val 101085"/>
              <a:gd name="adj2" fmla="val 50255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B43F955-09A5-4E1B-B1FE-63F0FED1F52E}"/>
                  </a:ext>
                </a:extLst>
              </p:cNvPr>
              <p:cNvSpPr/>
              <p:nvPr/>
            </p:nvSpPr>
            <p:spPr>
              <a:xfrm>
                <a:off x="3137904" y="3360628"/>
                <a:ext cx="537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B43F955-09A5-4E1B-B1FE-63F0FED1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904" y="3360628"/>
                <a:ext cx="5372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274491D-1620-42E7-9C11-C43D8B303FAE}"/>
                  </a:ext>
                </a:extLst>
              </p:cNvPr>
              <p:cNvSpPr/>
              <p:nvPr/>
            </p:nvSpPr>
            <p:spPr>
              <a:xfrm rot="5400000">
                <a:off x="3224652" y="3693187"/>
                <a:ext cx="4379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274491D-1620-42E7-9C11-C43D8B303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24652" y="3693187"/>
                <a:ext cx="4379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546142D-9FC3-4B5B-9F43-12706FF49778}"/>
                  </a:ext>
                </a:extLst>
              </p:cNvPr>
              <p:cNvSpPr/>
              <p:nvPr/>
            </p:nvSpPr>
            <p:spPr>
              <a:xfrm>
                <a:off x="2436269" y="4008125"/>
                <a:ext cx="2285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+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546142D-9FC3-4B5B-9F43-12706FF49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9" y="4008125"/>
                <a:ext cx="2285690" cy="369332"/>
              </a:xfrm>
              <a:prstGeom prst="rect">
                <a:avLst/>
              </a:prstGeom>
              <a:blipFill>
                <a:blip r:embed="rId9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6157908-6D23-4059-83BA-3B0425C7022A}"/>
                  </a:ext>
                </a:extLst>
              </p:cNvPr>
              <p:cNvSpPr/>
              <p:nvPr/>
            </p:nvSpPr>
            <p:spPr>
              <a:xfrm>
                <a:off x="2800145" y="4383494"/>
                <a:ext cx="1656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6157908-6D23-4059-83BA-3B0425C70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45" y="4383494"/>
                <a:ext cx="165628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C8F26F3-D377-4065-A798-F409093FBA00}"/>
                  </a:ext>
                </a:extLst>
              </p:cNvPr>
              <p:cNvSpPr/>
              <p:nvPr/>
            </p:nvSpPr>
            <p:spPr>
              <a:xfrm>
                <a:off x="6096000" y="1753995"/>
                <a:ext cx="5668731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C8F26F3-D377-4065-A798-F409093FB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3995"/>
                <a:ext cx="5668731" cy="618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2A6AF9-A225-4237-9DEE-9FA646408C1A}"/>
                  </a:ext>
                </a:extLst>
              </p:cNvPr>
              <p:cNvSpPr/>
              <p:nvPr/>
            </p:nvSpPr>
            <p:spPr>
              <a:xfrm>
                <a:off x="6096000" y="2635761"/>
                <a:ext cx="2898294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2A6AF9-A225-4237-9DEE-9FA64640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5761"/>
                <a:ext cx="2898294" cy="6183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351CAFE-92BD-4583-872D-C5EBAC2103B7}"/>
                  </a:ext>
                </a:extLst>
              </p:cNvPr>
              <p:cNvSpPr/>
              <p:nvPr/>
            </p:nvSpPr>
            <p:spPr>
              <a:xfrm>
                <a:off x="6638681" y="3588632"/>
                <a:ext cx="1764521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351CAFE-92BD-4583-872D-C5EBAC210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3588632"/>
                <a:ext cx="1764521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502A745-92F1-491D-918D-7620E1BEEC19}"/>
                  </a:ext>
                </a:extLst>
              </p:cNvPr>
              <p:cNvSpPr/>
              <p:nvPr/>
            </p:nvSpPr>
            <p:spPr>
              <a:xfrm>
                <a:off x="8994294" y="3605551"/>
                <a:ext cx="1816908" cy="672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502A745-92F1-491D-918D-7620E1BEE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294" y="3605551"/>
                <a:ext cx="1816908" cy="6726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875110DF-E6A6-4310-882D-6E5C01894289}"/>
              </a:ext>
            </a:extLst>
          </p:cNvPr>
          <p:cNvSpPr/>
          <p:nvPr/>
        </p:nvSpPr>
        <p:spPr>
          <a:xfrm>
            <a:off x="6019799" y="4626318"/>
            <a:ext cx="5212039" cy="171144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895358-37C9-4026-B5B1-6355BB523F79}"/>
                  </a:ext>
                </a:extLst>
              </p:cNvPr>
              <p:cNvSpPr txBox="1"/>
              <p:nvPr/>
            </p:nvSpPr>
            <p:spPr>
              <a:xfrm>
                <a:off x="6096980" y="5386494"/>
                <a:ext cx="5154933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895358-37C9-4026-B5B1-6355BB52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80" y="5386494"/>
                <a:ext cx="5154933" cy="7838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FB67F39-64EB-4F02-9547-DE2581D165BB}"/>
              </a:ext>
            </a:extLst>
          </p:cNvPr>
          <p:cNvSpPr txBox="1">
            <a:spLocks noChangeAspect="1"/>
          </p:cNvSpPr>
          <p:nvPr/>
        </p:nvSpPr>
        <p:spPr>
          <a:xfrm>
            <a:off x="6020900" y="4628594"/>
            <a:ext cx="5210937" cy="653769"/>
          </a:xfrm>
          <a:custGeom>
            <a:avLst/>
            <a:gdLst>
              <a:gd name="connsiteX0" fmla="*/ 0 w 9808459"/>
              <a:gd name="connsiteY0" fmla="*/ 247367 h 494733"/>
              <a:gd name="connsiteX1" fmla="*/ 247367 w 9808459"/>
              <a:gd name="connsiteY1" fmla="*/ 0 h 494733"/>
              <a:gd name="connsiteX2" fmla="*/ 9561093 w 9808459"/>
              <a:gd name="connsiteY2" fmla="*/ 0 h 494733"/>
              <a:gd name="connsiteX3" fmla="*/ 9808460 w 9808459"/>
              <a:gd name="connsiteY3" fmla="*/ 247367 h 494733"/>
              <a:gd name="connsiteX4" fmla="*/ 9808459 w 9808459"/>
              <a:gd name="connsiteY4" fmla="*/ 247367 h 494733"/>
              <a:gd name="connsiteX5" fmla="*/ 9561092 w 9808459"/>
              <a:gd name="connsiteY5" fmla="*/ 494734 h 494733"/>
              <a:gd name="connsiteX6" fmla="*/ 247367 w 9808459"/>
              <a:gd name="connsiteY6" fmla="*/ 494733 h 494733"/>
              <a:gd name="connsiteX7" fmla="*/ 0 w 9808459"/>
              <a:gd name="connsiteY7" fmla="*/ 247366 h 494733"/>
              <a:gd name="connsiteX8" fmla="*/ 0 w 9808459"/>
              <a:gd name="connsiteY8" fmla="*/ 247367 h 494733"/>
              <a:gd name="connsiteX0" fmla="*/ 0 w 9817346"/>
              <a:gd name="connsiteY0" fmla="*/ 247367 h 494734"/>
              <a:gd name="connsiteX1" fmla="*/ 247367 w 9817346"/>
              <a:gd name="connsiteY1" fmla="*/ 0 h 494734"/>
              <a:gd name="connsiteX2" fmla="*/ 9561093 w 9817346"/>
              <a:gd name="connsiteY2" fmla="*/ 0 h 494734"/>
              <a:gd name="connsiteX3" fmla="*/ 9808460 w 9817346"/>
              <a:gd name="connsiteY3" fmla="*/ 247367 h 494734"/>
              <a:gd name="connsiteX4" fmla="*/ 9808459 w 9817346"/>
              <a:gd name="connsiteY4" fmla="*/ 247367 h 494734"/>
              <a:gd name="connsiteX5" fmla="*/ 9721730 w 9817346"/>
              <a:gd name="connsiteY5" fmla="*/ 494734 h 494734"/>
              <a:gd name="connsiteX6" fmla="*/ 247367 w 9817346"/>
              <a:gd name="connsiteY6" fmla="*/ 494733 h 494734"/>
              <a:gd name="connsiteX7" fmla="*/ 0 w 9817346"/>
              <a:gd name="connsiteY7" fmla="*/ 247366 h 494734"/>
              <a:gd name="connsiteX8" fmla="*/ 0 w 9817346"/>
              <a:gd name="connsiteY8" fmla="*/ 247367 h 494734"/>
              <a:gd name="connsiteX0" fmla="*/ 14149 w 9831495"/>
              <a:gd name="connsiteY0" fmla="*/ 247367 h 507089"/>
              <a:gd name="connsiteX1" fmla="*/ 261516 w 9831495"/>
              <a:gd name="connsiteY1" fmla="*/ 0 h 507089"/>
              <a:gd name="connsiteX2" fmla="*/ 9575242 w 9831495"/>
              <a:gd name="connsiteY2" fmla="*/ 0 h 507089"/>
              <a:gd name="connsiteX3" fmla="*/ 9822609 w 9831495"/>
              <a:gd name="connsiteY3" fmla="*/ 247367 h 507089"/>
              <a:gd name="connsiteX4" fmla="*/ 9822608 w 9831495"/>
              <a:gd name="connsiteY4" fmla="*/ 247367 h 507089"/>
              <a:gd name="connsiteX5" fmla="*/ 9735879 w 9831495"/>
              <a:gd name="connsiteY5" fmla="*/ 494734 h 507089"/>
              <a:gd name="connsiteX6" fmla="*/ 88521 w 9831495"/>
              <a:gd name="connsiteY6" fmla="*/ 507089 h 507089"/>
              <a:gd name="connsiteX7" fmla="*/ 14149 w 9831495"/>
              <a:gd name="connsiteY7" fmla="*/ 247366 h 507089"/>
              <a:gd name="connsiteX8" fmla="*/ 14149 w 9831495"/>
              <a:gd name="connsiteY8" fmla="*/ 247367 h 50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31495" h="507089">
                <a:moveTo>
                  <a:pt x="14149" y="247367"/>
                </a:moveTo>
                <a:cubicBezTo>
                  <a:pt x="14149" y="110750"/>
                  <a:pt x="124899" y="0"/>
                  <a:pt x="261516" y="0"/>
                </a:cubicBezTo>
                <a:lnTo>
                  <a:pt x="9575242" y="0"/>
                </a:lnTo>
                <a:cubicBezTo>
                  <a:pt x="9711859" y="0"/>
                  <a:pt x="9822609" y="110750"/>
                  <a:pt x="9822609" y="247367"/>
                </a:cubicBezTo>
                <a:lnTo>
                  <a:pt x="9822608" y="247367"/>
                </a:lnTo>
                <a:cubicBezTo>
                  <a:pt x="9822608" y="383984"/>
                  <a:pt x="9872496" y="494734"/>
                  <a:pt x="9735879" y="494734"/>
                </a:cubicBezTo>
                <a:lnTo>
                  <a:pt x="88521" y="507089"/>
                </a:lnTo>
                <a:cubicBezTo>
                  <a:pt x="-48096" y="507089"/>
                  <a:pt x="14149" y="383983"/>
                  <a:pt x="14149" y="247366"/>
                </a:cubicBezTo>
                <a:lnTo>
                  <a:pt x="14149" y="24736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1600" dirty="0" smtClean="0">
                <a:latin typeface="Muller Regular" charset="-52"/>
                <a:cs typeface="Arial" panose="020B0604020202020204" pitchFamily="34" charset="0"/>
              </a:rPr>
              <a:t>Чувствительность отношения частот к изменению </a:t>
            </a:r>
            <a:r>
              <a:rPr lang="en-US" sz="1600" dirty="0" smtClean="0">
                <a:solidFill>
                  <a:prstClr val="black"/>
                </a:solidFill>
                <a:latin typeface="Muller Regular" charset="-52"/>
              </a:rPr>
              <a:t>α</a:t>
            </a:r>
            <a:r>
              <a:rPr lang="ru-RU" sz="1600" dirty="0">
                <a:solidFill>
                  <a:prstClr val="black"/>
                </a:solidFill>
                <a:latin typeface="Muller Regular" charset="-52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Muller Regular" charset="-52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Muller Regular" charset="-52"/>
                <a:cs typeface="Arial" panose="020B0604020202020204" pitchFamily="34" charset="0"/>
              </a:rPr>
              <a:t>(фактически измеряется)</a:t>
            </a:r>
            <a:endParaRPr lang="ru-RU" sz="1600" dirty="0">
              <a:latin typeface="Muller Regular" charset="-52"/>
              <a:cs typeface="Arial" panose="020B0604020202020204" pitchFamily="34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EF2BAF6-CAA3-4528-8CA4-702C24BA31B4}"/>
              </a:ext>
            </a:extLst>
          </p:cNvPr>
          <p:cNvSpPr/>
          <p:nvPr/>
        </p:nvSpPr>
        <p:spPr>
          <a:xfrm>
            <a:off x="641840" y="1463162"/>
            <a:ext cx="4311160" cy="336388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67E6271C-79D6-48E6-8FCE-DA574A39D709}"/>
              </a:ext>
            </a:extLst>
          </p:cNvPr>
          <p:cNvSpPr/>
          <p:nvPr/>
        </p:nvSpPr>
        <p:spPr>
          <a:xfrm>
            <a:off x="5914409" y="1463162"/>
            <a:ext cx="5850322" cy="2933894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6FDD921E-3F3D-4DB3-9EED-0344B0EA47B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8396050" y="2944917"/>
            <a:ext cx="598244" cy="874864"/>
          </a:xfrm>
          <a:prstGeom prst="curvedConnector4">
            <a:avLst>
              <a:gd name="adj1" fmla="val -38212"/>
              <a:gd name="adj2" fmla="val 67669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00639EE8-6676-451E-9C81-CAA50D9F20D4}"/>
              </a:ext>
            </a:extLst>
          </p:cNvPr>
          <p:cNvCxnSpPr>
            <a:cxnSpLocks/>
          </p:cNvCxnSpPr>
          <p:nvPr/>
        </p:nvCxnSpPr>
        <p:spPr>
          <a:xfrm>
            <a:off x="8998813" y="2944916"/>
            <a:ext cx="869804" cy="675442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DFA81984-30B8-4BDF-8F8F-95130DD6EBC2}"/>
              </a:ext>
            </a:extLst>
          </p:cNvPr>
          <p:cNvSpPr/>
          <p:nvPr/>
        </p:nvSpPr>
        <p:spPr>
          <a:xfrm>
            <a:off x="8232386" y="2623005"/>
            <a:ext cx="761908" cy="66637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71E21637-3D72-4EEC-8C74-9D663EC7441F}"/>
              </a:ext>
            </a:extLst>
          </p:cNvPr>
          <p:cNvSpPr/>
          <p:nvPr/>
        </p:nvSpPr>
        <p:spPr>
          <a:xfrm>
            <a:off x="3189961" y="3370182"/>
            <a:ext cx="485205" cy="36933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A70B48BF-6714-41F6-A231-C65ADDFEE08B}"/>
              </a:ext>
            </a:extLst>
          </p:cNvPr>
          <p:cNvSpPr/>
          <p:nvPr/>
        </p:nvSpPr>
        <p:spPr>
          <a:xfrm>
            <a:off x="7040033" y="2663267"/>
            <a:ext cx="635000" cy="62611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7C19377B-0902-4FF7-A238-4639D6F95D4F}"/>
              </a:ext>
            </a:extLst>
          </p:cNvPr>
          <p:cNvSpPr/>
          <p:nvPr/>
        </p:nvSpPr>
        <p:spPr>
          <a:xfrm>
            <a:off x="10326158" y="1781395"/>
            <a:ext cx="1313392" cy="61844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6A3245D2-44A6-4097-A7D3-1BA99EF721FB}"/>
              </a:ext>
            </a:extLst>
          </p:cNvPr>
          <p:cNvSpPr/>
          <p:nvPr/>
        </p:nvSpPr>
        <p:spPr>
          <a:xfrm>
            <a:off x="910401" y="2372434"/>
            <a:ext cx="1291943" cy="997748"/>
          </a:xfrm>
          <a:prstGeom prst="round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718CEB78-1325-4B4C-9EF9-FFFD4B0483FB}"/>
              </a:ext>
            </a:extLst>
          </p:cNvPr>
          <p:cNvSpPr/>
          <p:nvPr/>
        </p:nvSpPr>
        <p:spPr>
          <a:xfrm>
            <a:off x="2466259" y="2516425"/>
            <a:ext cx="1641180" cy="601439"/>
          </a:xfrm>
          <a:prstGeom prst="round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6E97B75-854F-4948-AF69-5052C3382274}"/>
              </a:ext>
            </a:extLst>
          </p:cNvPr>
          <p:cNvCxnSpPr>
            <a:cxnSpLocks/>
          </p:cNvCxnSpPr>
          <p:nvPr/>
        </p:nvCxnSpPr>
        <p:spPr>
          <a:xfrm flipV="1">
            <a:off x="3667689" y="2228209"/>
            <a:ext cx="2468579" cy="123617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0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Соединитель: изогнутый 54">
            <a:extLst>
              <a:ext uri="{FF2B5EF4-FFF2-40B4-BE49-F238E27FC236}">
                <a16:creationId xmlns:a16="http://schemas.microsoft.com/office/drawing/2014/main" id="{E09C53B1-434C-403D-8E34-A428640E5A88}"/>
              </a:ext>
            </a:extLst>
          </p:cNvPr>
          <p:cNvCxnSpPr>
            <a:cxnSpLocks/>
            <a:stCxn id="67" idx="2"/>
            <a:endCxn id="28" idx="0"/>
          </p:cNvCxnSpPr>
          <p:nvPr/>
        </p:nvCxnSpPr>
        <p:spPr>
          <a:xfrm rot="5400000">
            <a:off x="9146038" y="798945"/>
            <a:ext cx="235926" cy="34377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70D99-B474-2042-AB29-96C412F8BC55}" type="slidenum">
              <a:rPr kumimoji="0" lang="ru-RU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Muller Regular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uller Regular" pitchFamily="2" charset="0"/>
                <a:ea typeface="+mn-ea"/>
                <a:cs typeface="+mn-cs"/>
              </a:rPr>
              <a:t>/15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uller Regular" pitchFamily="2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2079019" cy="731453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792565" y="247750"/>
            <a:ext cx="9875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b="1" dirty="0" smtClean="0">
                <a:solidFill>
                  <a:prstClr val="black"/>
                </a:solidFill>
                <a:latin typeface="Montserrat ExtraBold" panose="020B0604020202020204" charset="-52"/>
              </a:rPr>
              <a:t>Численное решение уравнения </a:t>
            </a:r>
            <a:r>
              <a:rPr lang="ru-RU" sz="2800" b="1" dirty="0" err="1" smtClean="0">
                <a:solidFill>
                  <a:prstClr val="black"/>
                </a:solidFill>
                <a:latin typeface="Montserrat ExtraBold" panose="020B0604020202020204" charset="-52"/>
              </a:rPr>
              <a:t>Шрёдингера</a:t>
            </a:r>
            <a:endParaRPr lang="ru-RU" sz="2800" b="1" dirty="0" smtClean="0">
              <a:solidFill>
                <a:prstClr val="black"/>
              </a:solidFill>
              <a:latin typeface="Montserrat ExtraBold" panose="020B0604020202020204" charset="-52"/>
            </a:endParaRPr>
          </a:p>
          <a:p>
            <a:pPr lvl="0"/>
            <a:endParaRPr lang="en-US" sz="2800" b="1" dirty="0">
              <a:solidFill>
                <a:prstClr val="black"/>
              </a:solidFill>
              <a:latin typeface="Montserrat ExtraBold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27414-8998-442C-983B-DFC672C9AF60}"/>
                  </a:ext>
                </a:extLst>
              </p:cNvPr>
              <p:cNvSpPr txBox="1"/>
              <p:nvPr/>
            </p:nvSpPr>
            <p:spPr>
              <a:xfrm>
                <a:off x="833669" y="1726805"/>
                <a:ext cx="252158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27414-8998-442C-983B-DFC672C9A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69" y="1726805"/>
                <a:ext cx="2521588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3777E6-753B-4948-B959-13AB368E4532}"/>
                  </a:ext>
                </a:extLst>
              </p:cNvPr>
              <p:cNvSpPr/>
              <p:nvPr/>
            </p:nvSpPr>
            <p:spPr>
              <a:xfrm>
                <a:off x="833669" y="2333039"/>
                <a:ext cx="3349122" cy="1027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den>
                      </m:f>
                      <m:r>
                        <a:rPr lang="ru-RU" dirty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3777E6-753B-4948-B959-13AB368E4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69" y="2333039"/>
                <a:ext cx="3349122" cy="10275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авая фигурная скобка 21">
            <a:extLst>
              <a:ext uri="{FF2B5EF4-FFF2-40B4-BE49-F238E27FC236}">
                <a16:creationId xmlns:a16="http://schemas.microsoft.com/office/drawing/2014/main" id="{D49DC075-B76B-496B-98F4-9B7A59D42008}"/>
              </a:ext>
            </a:extLst>
          </p:cNvPr>
          <p:cNvSpPr/>
          <p:nvPr/>
        </p:nvSpPr>
        <p:spPr>
          <a:xfrm rot="5400000">
            <a:off x="3347616" y="2885877"/>
            <a:ext cx="93665" cy="695325"/>
          </a:xfrm>
          <a:prstGeom prst="rightBrace">
            <a:avLst>
              <a:gd name="adj1" fmla="val 101085"/>
              <a:gd name="adj2" fmla="val 50255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B43F955-09A5-4E1B-B1FE-63F0FED1F52E}"/>
                  </a:ext>
                </a:extLst>
              </p:cNvPr>
              <p:cNvSpPr/>
              <p:nvPr/>
            </p:nvSpPr>
            <p:spPr>
              <a:xfrm>
                <a:off x="3137904" y="3360628"/>
                <a:ext cx="537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B43F955-09A5-4E1B-B1FE-63F0FED1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904" y="3360628"/>
                <a:ext cx="5372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274491D-1620-42E7-9C11-C43D8B303FAE}"/>
                  </a:ext>
                </a:extLst>
              </p:cNvPr>
              <p:cNvSpPr/>
              <p:nvPr/>
            </p:nvSpPr>
            <p:spPr>
              <a:xfrm rot="5400000">
                <a:off x="3224652" y="3693187"/>
                <a:ext cx="4379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ru-RU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274491D-1620-42E7-9C11-C43D8B303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24652" y="3693187"/>
                <a:ext cx="4379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546142D-9FC3-4B5B-9F43-12706FF49778}"/>
                  </a:ext>
                </a:extLst>
              </p:cNvPr>
              <p:cNvSpPr/>
              <p:nvPr/>
            </p:nvSpPr>
            <p:spPr>
              <a:xfrm>
                <a:off x="2436269" y="4008125"/>
                <a:ext cx="2285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+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546142D-9FC3-4B5B-9F43-12706FF49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9" y="4008125"/>
                <a:ext cx="2285690" cy="369332"/>
              </a:xfrm>
              <a:prstGeom prst="rect">
                <a:avLst/>
              </a:prstGeom>
              <a:blipFill>
                <a:blip r:embed="rId9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6157908-6D23-4059-83BA-3B0425C7022A}"/>
                  </a:ext>
                </a:extLst>
              </p:cNvPr>
              <p:cNvSpPr/>
              <p:nvPr/>
            </p:nvSpPr>
            <p:spPr>
              <a:xfrm>
                <a:off x="2800145" y="4383494"/>
                <a:ext cx="1656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6157908-6D23-4059-83BA-3B0425C70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45" y="4383494"/>
                <a:ext cx="165628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C8F26F3-D377-4065-A798-F409093FBA00}"/>
                  </a:ext>
                </a:extLst>
              </p:cNvPr>
              <p:cNvSpPr/>
              <p:nvPr/>
            </p:nvSpPr>
            <p:spPr>
              <a:xfrm>
                <a:off x="6096000" y="1753995"/>
                <a:ext cx="5668731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C8F26F3-D377-4065-A798-F409093FB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3995"/>
                <a:ext cx="5668731" cy="618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2A6AF9-A225-4237-9DEE-9FA646408C1A}"/>
                  </a:ext>
                </a:extLst>
              </p:cNvPr>
              <p:cNvSpPr/>
              <p:nvPr/>
            </p:nvSpPr>
            <p:spPr>
              <a:xfrm>
                <a:off x="6096000" y="2635761"/>
                <a:ext cx="2898294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12A6AF9-A225-4237-9DEE-9FA64640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5761"/>
                <a:ext cx="2898294" cy="6183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351CAFE-92BD-4583-872D-C5EBAC2103B7}"/>
                  </a:ext>
                </a:extLst>
              </p:cNvPr>
              <p:cNvSpPr/>
              <p:nvPr/>
            </p:nvSpPr>
            <p:spPr>
              <a:xfrm>
                <a:off x="6638681" y="3588632"/>
                <a:ext cx="1764521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351CAFE-92BD-4583-872D-C5EBAC210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3588632"/>
                <a:ext cx="1764521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502A745-92F1-491D-918D-7620E1BEEC19}"/>
                  </a:ext>
                </a:extLst>
              </p:cNvPr>
              <p:cNvSpPr/>
              <p:nvPr/>
            </p:nvSpPr>
            <p:spPr>
              <a:xfrm>
                <a:off x="8994294" y="3605551"/>
                <a:ext cx="1816908" cy="672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502A745-92F1-491D-918D-7620E1BEE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294" y="3605551"/>
                <a:ext cx="1816908" cy="6726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875110DF-E6A6-4310-882D-6E5C01894289}"/>
              </a:ext>
            </a:extLst>
          </p:cNvPr>
          <p:cNvSpPr/>
          <p:nvPr/>
        </p:nvSpPr>
        <p:spPr>
          <a:xfrm>
            <a:off x="6019799" y="4626318"/>
            <a:ext cx="5212039" cy="171144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895358-37C9-4026-B5B1-6355BB523F79}"/>
                  </a:ext>
                </a:extLst>
              </p:cNvPr>
              <p:cNvSpPr txBox="1"/>
              <p:nvPr/>
            </p:nvSpPr>
            <p:spPr>
              <a:xfrm>
                <a:off x="6096980" y="5386494"/>
                <a:ext cx="5154933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895358-37C9-4026-B5B1-6355BB52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80" y="5386494"/>
                <a:ext cx="5154933" cy="7838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FB67F39-64EB-4F02-9547-DE2581D165BB}"/>
              </a:ext>
            </a:extLst>
          </p:cNvPr>
          <p:cNvSpPr txBox="1">
            <a:spLocks noChangeAspect="1"/>
          </p:cNvSpPr>
          <p:nvPr/>
        </p:nvSpPr>
        <p:spPr>
          <a:xfrm>
            <a:off x="6020900" y="4628594"/>
            <a:ext cx="5210937" cy="653769"/>
          </a:xfrm>
          <a:custGeom>
            <a:avLst/>
            <a:gdLst>
              <a:gd name="connsiteX0" fmla="*/ 0 w 9808459"/>
              <a:gd name="connsiteY0" fmla="*/ 247367 h 494733"/>
              <a:gd name="connsiteX1" fmla="*/ 247367 w 9808459"/>
              <a:gd name="connsiteY1" fmla="*/ 0 h 494733"/>
              <a:gd name="connsiteX2" fmla="*/ 9561093 w 9808459"/>
              <a:gd name="connsiteY2" fmla="*/ 0 h 494733"/>
              <a:gd name="connsiteX3" fmla="*/ 9808460 w 9808459"/>
              <a:gd name="connsiteY3" fmla="*/ 247367 h 494733"/>
              <a:gd name="connsiteX4" fmla="*/ 9808459 w 9808459"/>
              <a:gd name="connsiteY4" fmla="*/ 247367 h 494733"/>
              <a:gd name="connsiteX5" fmla="*/ 9561092 w 9808459"/>
              <a:gd name="connsiteY5" fmla="*/ 494734 h 494733"/>
              <a:gd name="connsiteX6" fmla="*/ 247367 w 9808459"/>
              <a:gd name="connsiteY6" fmla="*/ 494733 h 494733"/>
              <a:gd name="connsiteX7" fmla="*/ 0 w 9808459"/>
              <a:gd name="connsiteY7" fmla="*/ 247366 h 494733"/>
              <a:gd name="connsiteX8" fmla="*/ 0 w 9808459"/>
              <a:gd name="connsiteY8" fmla="*/ 247367 h 494733"/>
              <a:gd name="connsiteX0" fmla="*/ 0 w 9817346"/>
              <a:gd name="connsiteY0" fmla="*/ 247367 h 494734"/>
              <a:gd name="connsiteX1" fmla="*/ 247367 w 9817346"/>
              <a:gd name="connsiteY1" fmla="*/ 0 h 494734"/>
              <a:gd name="connsiteX2" fmla="*/ 9561093 w 9817346"/>
              <a:gd name="connsiteY2" fmla="*/ 0 h 494734"/>
              <a:gd name="connsiteX3" fmla="*/ 9808460 w 9817346"/>
              <a:gd name="connsiteY3" fmla="*/ 247367 h 494734"/>
              <a:gd name="connsiteX4" fmla="*/ 9808459 w 9817346"/>
              <a:gd name="connsiteY4" fmla="*/ 247367 h 494734"/>
              <a:gd name="connsiteX5" fmla="*/ 9721730 w 9817346"/>
              <a:gd name="connsiteY5" fmla="*/ 494734 h 494734"/>
              <a:gd name="connsiteX6" fmla="*/ 247367 w 9817346"/>
              <a:gd name="connsiteY6" fmla="*/ 494733 h 494734"/>
              <a:gd name="connsiteX7" fmla="*/ 0 w 9817346"/>
              <a:gd name="connsiteY7" fmla="*/ 247366 h 494734"/>
              <a:gd name="connsiteX8" fmla="*/ 0 w 9817346"/>
              <a:gd name="connsiteY8" fmla="*/ 247367 h 494734"/>
              <a:gd name="connsiteX0" fmla="*/ 14149 w 9831495"/>
              <a:gd name="connsiteY0" fmla="*/ 247367 h 507089"/>
              <a:gd name="connsiteX1" fmla="*/ 261516 w 9831495"/>
              <a:gd name="connsiteY1" fmla="*/ 0 h 507089"/>
              <a:gd name="connsiteX2" fmla="*/ 9575242 w 9831495"/>
              <a:gd name="connsiteY2" fmla="*/ 0 h 507089"/>
              <a:gd name="connsiteX3" fmla="*/ 9822609 w 9831495"/>
              <a:gd name="connsiteY3" fmla="*/ 247367 h 507089"/>
              <a:gd name="connsiteX4" fmla="*/ 9822608 w 9831495"/>
              <a:gd name="connsiteY4" fmla="*/ 247367 h 507089"/>
              <a:gd name="connsiteX5" fmla="*/ 9735879 w 9831495"/>
              <a:gd name="connsiteY5" fmla="*/ 494734 h 507089"/>
              <a:gd name="connsiteX6" fmla="*/ 88521 w 9831495"/>
              <a:gd name="connsiteY6" fmla="*/ 507089 h 507089"/>
              <a:gd name="connsiteX7" fmla="*/ 14149 w 9831495"/>
              <a:gd name="connsiteY7" fmla="*/ 247366 h 507089"/>
              <a:gd name="connsiteX8" fmla="*/ 14149 w 9831495"/>
              <a:gd name="connsiteY8" fmla="*/ 247367 h 50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31495" h="507089">
                <a:moveTo>
                  <a:pt x="14149" y="247367"/>
                </a:moveTo>
                <a:cubicBezTo>
                  <a:pt x="14149" y="110750"/>
                  <a:pt x="124899" y="0"/>
                  <a:pt x="261516" y="0"/>
                </a:cubicBezTo>
                <a:lnTo>
                  <a:pt x="9575242" y="0"/>
                </a:lnTo>
                <a:cubicBezTo>
                  <a:pt x="9711859" y="0"/>
                  <a:pt x="9822609" y="110750"/>
                  <a:pt x="9822609" y="247367"/>
                </a:cubicBezTo>
                <a:lnTo>
                  <a:pt x="9822608" y="247367"/>
                </a:lnTo>
                <a:cubicBezTo>
                  <a:pt x="9822608" y="383984"/>
                  <a:pt x="9872496" y="494734"/>
                  <a:pt x="9735879" y="494734"/>
                </a:cubicBezTo>
                <a:lnTo>
                  <a:pt x="88521" y="507089"/>
                </a:lnTo>
                <a:cubicBezTo>
                  <a:pt x="-48096" y="507089"/>
                  <a:pt x="14149" y="383983"/>
                  <a:pt x="14149" y="247366"/>
                </a:cubicBezTo>
                <a:lnTo>
                  <a:pt x="14149" y="24736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1600" dirty="0" smtClean="0">
                <a:latin typeface="Muller Regular" charset="-52"/>
                <a:cs typeface="Arial" panose="020B0604020202020204" pitchFamily="34" charset="0"/>
              </a:rPr>
              <a:t>Чувствительность отношения частот к изменению </a:t>
            </a:r>
            <a:r>
              <a:rPr lang="en-US" sz="1600" dirty="0" smtClean="0">
                <a:solidFill>
                  <a:prstClr val="black"/>
                </a:solidFill>
                <a:latin typeface="Muller Regular" charset="-52"/>
              </a:rPr>
              <a:t>α</a:t>
            </a:r>
            <a:r>
              <a:rPr lang="ru-RU" sz="1600" dirty="0">
                <a:solidFill>
                  <a:prstClr val="black"/>
                </a:solidFill>
                <a:latin typeface="Muller Regular" charset="-52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Muller Regular" charset="-52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Muller Regular" charset="-52"/>
                <a:cs typeface="Arial" panose="020B0604020202020204" pitchFamily="34" charset="0"/>
              </a:rPr>
              <a:t>(фактически измеряется)</a:t>
            </a:r>
            <a:endParaRPr lang="ru-RU" sz="1600" dirty="0">
              <a:latin typeface="Muller Regular" charset="-52"/>
              <a:cs typeface="Arial" panose="020B0604020202020204" pitchFamily="34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EF2BAF6-CAA3-4528-8CA4-702C24BA31B4}"/>
              </a:ext>
            </a:extLst>
          </p:cNvPr>
          <p:cNvSpPr/>
          <p:nvPr/>
        </p:nvSpPr>
        <p:spPr>
          <a:xfrm>
            <a:off x="641840" y="1463162"/>
            <a:ext cx="4311160" cy="3363889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67E6271C-79D6-48E6-8FCE-DA574A39D709}"/>
              </a:ext>
            </a:extLst>
          </p:cNvPr>
          <p:cNvSpPr/>
          <p:nvPr/>
        </p:nvSpPr>
        <p:spPr>
          <a:xfrm>
            <a:off x="5914409" y="1463162"/>
            <a:ext cx="5850322" cy="2933894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6FDD921E-3F3D-4DB3-9EED-0344B0EA47B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8396050" y="2944917"/>
            <a:ext cx="598244" cy="874864"/>
          </a:xfrm>
          <a:prstGeom prst="curvedConnector4">
            <a:avLst>
              <a:gd name="adj1" fmla="val -38212"/>
              <a:gd name="adj2" fmla="val 67669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00639EE8-6676-451E-9C81-CAA50D9F20D4}"/>
              </a:ext>
            </a:extLst>
          </p:cNvPr>
          <p:cNvCxnSpPr>
            <a:cxnSpLocks/>
          </p:cNvCxnSpPr>
          <p:nvPr/>
        </p:nvCxnSpPr>
        <p:spPr>
          <a:xfrm>
            <a:off x="8998813" y="2944916"/>
            <a:ext cx="869804" cy="675442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DFA81984-30B8-4BDF-8F8F-95130DD6EBC2}"/>
              </a:ext>
            </a:extLst>
          </p:cNvPr>
          <p:cNvSpPr/>
          <p:nvPr/>
        </p:nvSpPr>
        <p:spPr>
          <a:xfrm>
            <a:off x="8232386" y="2623005"/>
            <a:ext cx="761908" cy="66637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71E21637-3D72-4EEC-8C74-9D663EC7441F}"/>
              </a:ext>
            </a:extLst>
          </p:cNvPr>
          <p:cNvSpPr/>
          <p:nvPr/>
        </p:nvSpPr>
        <p:spPr>
          <a:xfrm>
            <a:off x="3189961" y="3370182"/>
            <a:ext cx="485205" cy="36933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A70B48BF-6714-41F6-A231-C65ADDFEE08B}"/>
              </a:ext>
            </a:extLst>
          </p:cNvPr>
          <p:cNvSpPr/>
          <p:nvPr/>
        </p:nvSpPr>
        <p:spPr>
          <a:xfrm>
            <a:off x="7040033" y="2663267"/>
            <a:ext cx="635000" cy="62611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7C19377B-0902-4FF7-A238-4639D6F95D4F}"/>
              </a:ext>
            </a:extLst>
          </p:cNvPr>
          <p:cNvSpPr/>
          <p:nvPr/>
        </p:nvSpPr>
        <p:spPr>
          <a:xfrm>
            <a:off x="10326158" y="1781395"/>
            <a:ext cx="1313392" cy="61844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6A3245D2-44A6-4097-A7D3-1BA99EF721FB}"/>
              </a:ext>
            </a:extLst>
          </p:cNvPr>
          <p:cNvSpPr/>
          <p:nvPr/>
        </p:nvSpPr>
        <p:spPr>
          <a:xfrm>
            <a:off x="910401" y="2372434"/>
            <a:ext cx="1291943" cy="997748"/>
          </a:xfrm>
          <a:prstGeom prst="round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718CEB78-1325-4B4C-9EF9-FFFD4B0483FB}"/>
              </a:ext>
            </a:extLst>
          </p:cNvPr>
          <p:cNvSpPr/>
          <p:nvPr/>
        </p:nvSpPr>
        <p:spPr>
          <a:xfrm>
            <a:off x="2466259" y="2516425"/>
            <a:ext cx="1641180" cy="601439"/>
          </a:xfrm>
          <a:prstGeom prst="round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6E97B75-854F-4948-AF69-5052C3382274}"/>
              </a:ext>
            </a:extLst>
          </p:cNvPr>
          <p:cNvCxnSpPr>
            <a:cxnSpLocks/>
          </p:cNvCxnSpPr>
          <p:nvPr/>
        </p:nvCxnSpPr>
        <p:spPr>
          <a:xfrm flipV="1">
            <a:off x="3667689" y="2228209"/>
            <a:ext cx="2468579" cy="123617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F41AE9-8974-8A4F-A116-1EF79825C64E}"/>
              </a:ext>
            </a:extLst>
          </p:cNvPr>
          <p:cNvSpPr/>
          <p:nvPr/>
        </p:nvSpPr>
        <p:spPr>
          <a:xfrm>
            <a:off x="10471619" y="1601359"/>
            <a:ext cx="17254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Introduction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Relevance of work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Basic theory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Main part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Methods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Theoretical results </a:t>
            </a:r>
          </a:p>
          <a:p>
            <a:r>
              <a:rPr lang="en-US" sz="1600" b="1" dirty="0">
                <a:latin typeface="Muller Bold" pitchFamily="2" charset="0"/>
              </a:rPr>
              <a:t>- Modelling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Experimental results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Conclusion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11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D621368-62FE-3E4F-A579-1EE253E42599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07148E1-82B6-F542-95ED-9D8F198D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1DE85AE-F66F-0647-A557-0955500CC088}"/>
              </a:ext>
            </a:extLst>
          </p:cNvPr>
          <p:cNvSpPr txBox="1"/>
          <p:nvPr/>
        </p:nvSpPr>
        <p:spPr>
          <a:xfrm>
            <a:off x="674643" y="93316"/>
            <a:ext cx="828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Потенциалы</a:t>
            </a:r>
            <a:endParaRPr lang="ru-RU" sz="4800" b="1" dirty="0" smtClean="0">
              <a:latin typeface="Montserrat ExtraBold" pitchFamily="2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7AA02271-28B5-D24B-B171-5C58B357B3E4}"/>
              </a:ext>
            </a:extLst>
          </p:cNvPr>
          <p:cNvSpPr/>
          <p:nvPr/>
        </p:nvSpPr>
        <p:spPr>
          <a:xfrm flipH="1">
            <a:off x="10385485" y="963989"/>
            <a:ext cx="45719" cy="537205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5" y="985431"/>
            <a:ext cx="8212184" cy="4948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423850" y="6191794"/>
            <a:ext cx="616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Muller Regular" charset="-52"/>
              </a:rPr>
              <a:t>Потенциал Кулоновского типа</a:t>
            </a:r>
            <a:endParaRPr lang="ru-RU" sz="2400" dirty="0">
              <a:latin typeface="Muller Regular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8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F41AE9-8974-8A4F-A116-1EF79825C64E}"/>
              </a:ext>
            </a:extLst>
          </p:cNvPr>
          <p:cNvSpPr/>
          <p:nvPr/>
        </p:nvSpPr>
        <p:spPr>
          <a:xfrm>
            <a:off x="10471619" y="1601359"/>
            <a:ext cx="17254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Introduction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Relevance of work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Basic theory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Main part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Methods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Theoretical results </a:t>
            </a:r>
          </a:p>
          <a:p>
            <a:r>
              <a:rPr lang="en-US" sz="1600" b="1" dirty="0">
                <a:latin typeface="Muller Bold" pitchFamily="2" charset="0"/>
              </a:rPr>
              <a:t>- Modelling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Experimental results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Conclusion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12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D621368-62FE-3E4F-A579-1EE253E42599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07148E1-82B6-F542-95ED-9D8F198D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1DE85AE-F66F-0647-A557-0955500CC088}"/>
              </a:ext>
            </a:extLst>
          </p:cNvPr>
          <p:cNvSpPr txBox="1"/>
          <p:nvPr/>
        </p:nvSpPr>
        <p:spPr>
          <a:xfrm>
            <a:off x="674643" y="93316"/>
            <a:ext cx="828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Результаты</a:t>
            </a:r>
            <a:endParaRPr lang="ru-RU" sz="4800" b="1" dirty="0" smtClean="0">
              <a:latin typeface="Montserrat ExtraBold" pitchFamily="2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7AA02271-28B5-D24B-B171-5C58B357B3E4}"/>
              </a:ext>
            </a:extLst>
          </p:cNvPr>
          <p:cNvSpPr/>
          <p:nvPr/>
        </p:nvSpPr>
        <p:spPr>
          <a:xfrm flipH="1">
            <a:off x="10385485" y="963989"/>
            <a:ext cx="45719" cy="537205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 flipH="1">
            <a:off x="1423850" y="6191794"/>
            <a:ext cx="616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Muller Regular" charset="-52"/>
              </a:rPr>
              <a:t>Потенциал Кулоновского типа</a:t>
            </a:r>
            <a:endParaRPr lang="ru-RU" sz="2400" dirty="0">
              <a:latin typeface="Muller Regular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3" y="978894"/>
            <a:ext cx="8861928" cy="52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F41AE9-8974-8A4F-A116-1EF79825C64E}"/>
              </a:ext>
            </a:extLst>
          </p:cNvPr>
          <p:cNvSpPr/>
          <p:nvPr/>
        </p:nvSpPr>
        <p:spPr>
          <a:xfrm>
            <a:off x="10602245" y="1601359"/>
            <a:ext cx="17254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Introduction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Relevance of work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Basic theory</a:t>
            </a:r>
          </a:p>
          <a:p>
            <a:endParaRPr lang="en-US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Main part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Methods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Theoretical results 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Modelling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Experimental results</a:t>
            </a:r>
          </a:p>
          <a:p>
            <a:endParaRPr lang="en-US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b="1">
                <a:latin typeface="Muller Bold" pitchFamily="2" charset="0"/>
              </a:rPr>
              <a:t>Conclusion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/>
              <a:pPr/>
              <a:t>13</a:t>
            </a:fld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08C59BB-90C4-F74A-B012-85E9ABEABC99}"/>
              </a:ext>
            </a:extLst>
          </p:cNvPr>
          <p:cNvSpPr/>
          <p:nvPr/>
        </p:nvSpPr>
        <p:spPr>
          <a:xfrm>
            <a:off x="438763" y="5226784"/>
            <a:ext cx="81658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2000">
                <a:latin typeface="Muller Regular" pitchFamily="2" charset="0"/>
              </a:rPr>
              <a:t>A. Einstein, B. Podolsky, and N. Rosen </a:t>
            </a:r>
            <a:r>
              <a:rPr lang="de-DE" sz="2000">
                <a:latin typeface="Muller Regular" pitchFamily="2" charset="0"/>
                <a:hlinkClick r:id="rId4"/>
              </a:rPr>
              <a:t>Phys. Rev. </a:t>
            </a:r>
            <a:r>
              <a:rPr lang="de-DE" sz="2000" b="1">
                <a:latin typeface="Muller Bold" pitchFamily="2" charset="0"/>
                <a:hlinkClick r:id="rId4"/>
              </a:rPr>
              <a:t>47</a:t>
            </a:r>
            <a:r>
              <a:rPr lang="de-DE" sz="2000">
                <a:latin typeface="Muller Regular" pitchFamily="2" charset="0"/>
                <a:hlinkClick r:id="rId4"/>
              </a:rPr>
              <a:t>, 777, 1935</a:t>
            </a:r>
            <a:endParaRPr lang="de-DE" sz="2000">
              <a:latin typeface="Muller Regular" pitchFamily="2" charset="0"/>
            </a:endParaRPr>
          </a:p>
          <a:p>
            <a:pPr algn="just"/>
            <a:r>
              <a:rPr lang="de-DE" sz="2000">
                <a:latin typeface="Muller Regular" pitchFamily="2" charset="0"/>
              </a:rPr>
              <a:t>Can Quantum-Mechanical Description of Physical Reality Be Considered Complete?</a:t>
            </a:r>
          </a:p>
          <a:p>
            <a:pPr algn="just"/>
            <a:r>
              <a:rPr lang="de-DE" sz="2000">
                <a:latin typeface="Muller Regular" pitchFamily="2" charset="0"/>
              </a:rPr>
              <a:t> </a:t>
            </a:r>
            <a:r>
              <a:rPr lang="de-DE" sz="2000"/>
              <a:t/>
            </a:r>
            <a:br>
              <a:rPr lang="de-DE" sz="2000"/>
            </a:br>
            <a:endParaRPr lang="en-US" sz="200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5CDE8F-7416-0F4D-B119-68D577B2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36" y="5294678"/>
            <a:ext cx="834380" cy="8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3C7C64-4EE1-6645-988F-DD87BA0882D9}"/>
              </a:ext>
            </a:extLst>
          </p:cNvPr>
          <p:cNvSpPr txBox="1"/>
          <p:nvPr/>
        </p:nvSpPr>
        <p:spPr>
          <a:xfrm>
            <a:off x="656320" y="1418423"/>
            <a:ext cx="7730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Muller Regular" pitchFamily="2" charset="0"/>
              </a:rPr>
              <a:t>We obtained very nice results</a:t>
            </a:r>
          </a:p>
          <a:p>
            <a:endParaRPr lang="en-US" sz="280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Muller Regular" pitchFamily="2" charset="0"/>
              </a:rPr>
              <a:t>we have done done this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Muller Regular" pitchFamily="2" charset="0"/>
              </a:rPr>
              <a:t>this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Muller Regular" pitchFamily="2" charset="0"/>
              </a:rPr>
              <a:t>and this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440CC-9101-F946-8CFC-1657DB375709}"/>
              </a:ext>
            </a:extLst>
          </p:cNvPr>
          <p:cNvSpPr txBox="1"/>
          <p:nvPr/>
        </p:nvSpPr>
        <p:spPr>
          <a:xfrm>
            <a:off x="438763" y="4636742"/>
            <a:ext cx="7730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Muller Regular" pitchFamily="2" charset="0"/>
              </a:rPr>
              <a:t>Link to our paper: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6410624-4B64-3B43-A77C-36080E711A7A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2DAE13B-77C4-D240-87CD-EA51799C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4ECFA6-ED7D-4346-B9FF-9D1B4767EA1C}"/>
              </a:ext>
            </a:extLst>
          </p:cNvPr>
          <p:cNvSpPr txBox="1"/>
          <p:nvPr/>
        </p:nvSpPr>
        <p:spPr>
          <a:xfrm>
            <a:off x="674643" y="93316"/>
            <a:ext cx="828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Montserrat ExtraBold" pitchFamily="2" charset="0"/>
              </a:rPr>
              <a:t>Conclusion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72A3E92-834C-BF43-BD9B-F9E4501C6B2C}"/>
              </a:ext>
            </a:extLst>
          </p:cNvPr>
          <p:cNvSpPr/>
          <p:nvPr/>
        </p:nvSpPr>
        <p:spPr>
          <a:xfrm flipH="1">
            <a:off x="10385485" y="963989"/>
            <a:ext cx="45719" cy="537205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3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746B7F88-E81F-9141-957E-EB682CAAB780}"/>
              </a:ext>
            </a:extLst>
          </p:cNvPr>
          <p:cNvSpPr/>
          <p:nvPr/>
        </p:nvSpPr>
        <p:spPr>
          <a:xfrm>
            <a:off x="0" y="-190670"/>
            <a:ext cx="12192001" cy="704867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EEC8-4B4D-8A40-B9E9-2A8EAA3DB1A8}"/>
              </a:ext>
            </a:extLst>
          </p:cNvPr>
          <p:cNvSpPr txBox="1"/>
          <p:nvPr/>
        </p:nvSpPr>
        <p:spPr>
          <a:xfrm>
            <a:off x="2493596" y="1632581"/>
            <a:ext cx="6898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uller Regular" pitchFamily="2" charset="0"/>
              </a:rPr>
              <a:t>Thank you for your attention!</a:t>
            </a:r>
          </a:p>
          <a:p>
            <a:pPr algn="ctr"/>
            <a:endParaRPr lang="ru-RU" sz="4800" dirty="0">
              <a:solidFill>
                <a:schemeClr val="bg1"/>
              </a:solidFill>
              <a:latin typeface="Muller Regular" pitchFamily="2" charset="0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Montserrat" pitchFamily="2" charset="0"/>
              </a:rPr>
              <a:t>Contacts:</a:t>
            </a:r>
            <a:endParaRPr lang="ru-RU" sz="48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65F874-D18D-EA42-8BBE-A5D15E0A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6497" y="528322"/>
            <a:ext cx="3298558" cy="24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8D90BB4E-51AB-E244-8D3C-7EC6C382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88" y="-1755581"/>
            <a:ext cx="4015409" cy="4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B8AC247-64F6-F242-9D9C-3DC36A59462D}"/>
              </a:ext>
            </a:extLst>
          </p:cNvPr>
          <p:cNvSpPr/>
          <p:nvPr/>
        </p:nvSpPr>
        <p:spPr>
          <a:xfrm rot="2515981">
            <a:off x="-2323019" y="5538748"/>
            <a:ext cx="5471484" cy="3079833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F6FD007-4909-2B4D-B53A-DAFCF601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87" y="-2666353"/>
            <a:ext cx="2310295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203B96-AEF1-A74C-BFC3-6AB109DA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904" y="7934056"/>
            <a:ext cx="2262831" cy="977373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ADB3E09-E3D9-EF4C-A858-8B90CA35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9" y="67845"/>
            <a:ext cx="2015835" cy="7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82E050C-212A-B44B-B8FF-A5D6BD21D261}"/>
              </a:ext>
            </a:extLst>
          </p:cNvPr>
          <p:cNvSpPr/>
          <p:nvPr/>
        </p:nvSpPr>
        <p:spPr>
          <a:xfrm rot="2515981">
            <a:off x="9147993" y="-1381660"/>
            <a:ext cx="5471484" cy="3079833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BFE316-E3E3-0446-9535-5467F7518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585" y="5756881"/>
            <a:ext cx="1581150" cy="8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D52849EE-5224-6E45-A1CB-481ED560ED50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43BB353-1F10-7044-922C-C7A162E0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CEB993-4B03-FE48-8172-91191E526B6F}"/>
              </a:ext>
            </a:extLst>
          </p:cNvPr>
          <p:cNvSpPr txBox="1"/>
          <p:nvPr/>
        </p:nvSpPr>
        <p:spPr>
          <a:xfrm>
            <a:off x="674644" y="107612"/>
            <a:ext cx="6898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Содержание</a:t>
            </a:r>
            <a:endParaRPr lang="ru-RU" sz="4800" b="1" dirty="0">
              <a:latin typeface="Montserrat ExtraBold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35C0238-D0B5-2843-9F86-A5AB92871CA7}"/>
              </a:ext>
            </a:extLst>
          </p:cNvPr>
          <p:cNvSpPr/>
          <p:nvPr/>
        </p:nvSpPr>
        <p:spPr>
          <a:xfrm flipH="1">
            <a:off x="10384825" y="963989"/>
            <a:ext cx="46380" cy="563829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07212-AA2C-9F41-9012-0583A1CC97E5}"/>
              </a:ext>
            </a:extLst>
          </p:cNvPr>
          <p:cNvSpPr txBox="1"/>
          <p:nvPr/>
        </p:nvSpPr>
        <p:spPr>
          <a:xfrm>
            <a:off x="674644" y="1146629"/>
            <a:ext cx="6059985" cy="654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Muller Regular" pitchFamily="2" charset="0"/>
              </a:rPr>
              <a:t>Вступление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Проблема темной материи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uller Regular" pitchFamily="2" charset="0"/>
              </a:rPr>
              <a:t>Th229</a:t>
            </a:r>
            <a:endParaRPr lang="ru-RU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Ядерные часы</a:t>
            </a:r>
          </a:p>
          <a:p>
            <a:endParaRPr lang="en-US" sz="2800" dirty="0">
              <a:latin typeface="Muller Regular" pitchFamily="2" charset="0"/>
            </a:endParaRPr>
          </a:p>
          <a:p>
            <a:endParaRPr lang="en-US" sz="2800" dirty="0">
              <a:latin typeface="Muller Regular" pitchFamily="2" charset="0"/>
            </a:endParaRPr>
          </a:p>
          <a:p>
            <a:r>
              <a:rPr lang="ru-RU" sz="2800" dirty="0" smtClean="0">
                <a:latin typeface="Muller Regular" pitchFamily="2" charset="0"/>
              </a:rPr>
              <a:t>Теоретическая часть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Численное решение уравнения </a:t>
            </a:r>
            <a:r>
              <a:rPr lang="ru-RU" sz="2800" dirty="0" err="1" smtClean="0">
                <a:latin typeface="Muller Regular" pitchFamily="2" charset="0"/>
              </a:rPr>
              <a:t>Шрёдингера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Вычисление </a:t>
            </a:r>
            <a:r>
              <a:rPr lang="en-US" sz="2800" dirty="0" smtClean="0">
                <a:latin typeface="Muller Regular" pitchFamily="2" charset="0"/>
              </a:rPr>
              <a:t>K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Результаты</a:t>
            </a:r>
            <a:endParaRPr lang="en-US" sz="2800" dirty="0">
              <a:latin typeface="Muller Regular" pitchFamily="2" charset="0"/>
            </a:endParaRPr>
          </a:p>
          <a:p>
            <a:endParaRPr lang="en-US" sz="2800" dirty="0">
              <a:latin typeface="Muller Regular" pitchFamily="2" charset="0"/>
            </a:endParaRPr>
          </a:p>
          <a:p>
            <a:r>
              <a:rPr lang="ru-RU" sz="2800" dirty="0" smtClean="0">
                <a:latin typeface="Muller Regular" pitchFamily="2" charset="0"/>
              </a:rPr>
              <a:t>Заключение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latin typeface="Muller Regular" pitchFamily="2" charset="0"/>
            </a:endParaRPr>
          </a:p>
          <a:p>
            <a:endParaRPr lang="ru-RU" sz="2800" dirty="0">
              <a:latin typeface="Muller Regular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F41AE9-8974-8A4F-A116-1EF79825C64E}"/>
              </a:ext>
            </a:extLst>
          </p:cNvPr>
          <p:cNvSpPr/>
          <p:nvPr/>
        </p:nvSpPr>
        <p:spPr>
          <a:xfrm>
            <a:off x="10553127" y="1601359"/>
            <a:ext cx="17254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Muller Regular" pitchFamily="2" charset="0"/>
              </a:rPr>
              <a:t>Introduction</a:t>
            </a:r>
          </a:p>
          <a:p>
            <a:r>
              <a:rPr lang="en-US" sz="1600">
                <a:latin typeface="Muller Regular" pitchFamily="2" charset="0"/>
              </a:rPr>
              <a:t>- Relevance of work</a:t>
            </a:r>
          </a:p>
          <a:p>
            <a:r>
              <a:rPr lang="en-US" sz="1600">
                <a:latin typeface="Muller Regular" pitchFamily="2" charset="0"/>
              </a:rPr>
              <a:t>- Basic theory</a:t>
            </a:r>
          </a:p>
          <a:p>
            <a:endParaRPr lang="en-US">
              <a:latin typeface="Muller Regular" pitchFamily="2" charset="0"/>
            </a:endParaRPr>
          </a:p>
          <a:p>
            <a:r>
              <a:rPr lang="en-US">
                <a:latin typeface="Muller Regular" pitchFamily="2" charset="0"/>
              </a:rPr>
              <a:t>Main part</a:t>
            </a:r>
          </a:p>
          <a:p>
            <a:r>
              <a:rPr lang="en-US" sz="1600">
                <a:latin typeface="Muller Regular" pitchFamily="2" charset="0"/>
              </a:rPr>
              <a:t>- Methods</a:t>
            </a:r>
          </a:p>
          <a:p>
            <a:r>
              <a:rPr lang="en-US" sz="1600">
                <a:latin typeface="Muller Regular" pitchFamily="2" charset="0"/>
              </a:rPr>
              <a:t>- Theoretical results </a:t>
            </a:r>
          </a:p>
          <a:p>
            <a:r>
              <a:rPr lang="en-US" sz="1600">
                <a:latin typeface="Muller Regular" pitchFamily="2" charset="0"/>
              </a:rPr>
              <a:t>- Modelling</a:t>
            </a:r>
          </a:p>
          <a:p>
            <a:r>
              <a:rPr lang="en-US" sz="1600">
                <a:latin typeface="Muller Regular" pitchFamily="2" charset="0"/>
              </a:rPr>
              <a:t>- Experimental results</a:t>
            </a:r>
          </a:p>
          <a:p>
            <a:endParaRPr lang="en-US">
              <a:latin typeface="Muller Regular" pitchFamily="2" charset="0"/>
            </a:endParaRPr>
          </a:p>
          <a:p>
            <a:r>
              <a:rPr lang="en-US">
                <a:latin typeface="Muller Regular" pitchFamily="2" charset="0"/>
              </a:rPr>
              <a:t>Conclusion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AECA68-480D-DB4D-885F-A1A0028A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527" y="6419716"/>
            <a:ext cx="2743200" cy="365125"/>
          </a:xfrm>
        </p:spPr>
        <p:txBody>
          <a:bodyPr/>
          <a:lstStyle/>
          <a:p>
            <a:fld id="{61070D99-B474-2042-AB29-96C412F8BC55}" type="slidenum">
              <a:rPr lang="ru-RU" smtClean="0"/>
              <a:pPr/>
              <a:t>1</a:t>
            </a:fld>
            <a:r>
              <a:rPr lang="en-US" dirty="0"/>
              <a:t>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16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F41AE9-8974-8A4F-A116-1EF79825C64E}"/>
              </a:ext>
            </a:extLst>
          </p:cNvPr>
          <p:cNvSpPr/>
          <p:nvPr/>
        </p:nvSpPr>
        <p:spPr>
          <a:xfrm>
            <a:off x="10602245" y="1601359"/>
            <a:ext cx="17254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Introduction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Relevance of work</a:t>
            </a:r>
          </a:p>
          <a:p>
            <a:r>
              <a:rPr lang="en-US" sz="1600" b="1" dirty="0">
                <a:latin typeface="Muller Bold" pitchFamily="2" charset="0"/>
              </a:rPr>
              <a:t>- Basic theory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Main part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Methods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Theoretical results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Modelling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- Experimental results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Muller Regular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uller Regular" pitchFamily="2" charset="0"/>
              </a:rPr>
              <a:t>Conclusion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2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08C59BB-90C4-F74A-B012-85E9ABEABC99}"/>
              </a:ext>
            </a:extLst>
          </p:cNvPr>
          <p:cNvSpPr/>
          <p:nvPr/>
        </p:nvSpPr>
        <p:spPr>
          <a:xfrm>
            <a:off x="492960" y="6045954"/>
            <a:ext cx="82121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A. Einstein, B. Podolsky, and N. Rosen </a:t>
            </a:r>
            <a:r>
              <a:rPr lang="de-DE" sz="1600" dirty="0">
                <a:solidFill>
                  <a:schemeClr val="bg1"/>
                </a:solidFill>
                <a:latin typeface="Muller Regular" pitchFamily="2" charset="0"/>
              </a:rPr>
              <a:t>Phys. Rev. </a:t>
            </a:r>
            <a:r>
              <a:rPr lang="de-DE" sz="1600" b="1" dirty="0">
                <a:solidFill>
                  <a:schemeClr val="bg1"/>
                </a:solidFill>
                <a:latin typeface="Muller Bold" pitchFamily="2" charset="0"/>
              </a:rPr>
              <a:t>47</a:t>
            </a:r>
            <a:r>
              <a:rPr lang="de-DE" sz="1600" dirty="0">
                <a:solidFill>
                  <a:schemeClr val="bg1"/>
                </a:solidFill>
                <a:latin typeface="Muller Regular" pitchFamily="2" charset="0"/>
              </a:rPr>
              <a:t>, 777, 1935</a:t>
            </a:r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 </a:t>
            </a:r>
          </a:p>
          <a:p>
            <a:pPr algn="just"/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Can Quantum-</a:t>
            </a:r>
            <a:r>
              <a:rPr lang="de-DE" sz="1600" i="1" dirty="0" err="1">
                <a:solidFill>
                  <a:schemeClr val="bg1"/>
                </a:solidFill>
                <a:latin typeface="Muller Regular Italic" pitchFamily="2" charset="0"/>
              </a:rPr>
              <a:t>Mechanical</a:t>
            </a:r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 Description of </a:t>
            </a:r>
            <a:r>
              <a:rPr lang="de-DE" sz="1600" i="1" dirty="0" err="1">
                <a:solidFill>
                  <a:schemeClr val="bg1"/>
                </a:solidFill>
                <a:latin typeface="Muller Regular Italic" pitchFamily="2" charset="0"/>
              </a:rPr>
              <a:t>Physical</a:t>
            </a:r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 Reality </a:t>
            </a:r>
            <a:r>
              <a:rPr lang="de-DE" sz="1600" i="1" dirty="0" err="1">
                <a:solidFill>
                  <a:schemeClr val="bg1"/>
                </a:solidFill>
                <a:latin typeface="Muller Regular Italic" pitchFamily="2" charset="0"/>
              </a:rPr>
              <a:t>Be</a:t>
            </a:r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 </a:t>
            </a:r>
            <a:r>
              <a:rPr lang="de-DE" sz="1600" i="1" dirty="0" err="1">
                <a:solidFill>
                  <a:schemeClr val="bg1"/>
                </a:solidFill>
                <a:latin typeface="Muller Regular Italic" pitchFamily="2" charset="0"/>
              </a:rPr>
              <a:t>Considered</a:t>
            </a:r>
            <a:r>
              <a:rPr lang="de-DE" sz="1600" i="1" dirty="0">
                <a:solidFill>
                  <a:schemeClr val="bg1"/>
                </a:solidFill>
                <a:latin typeface="Muller Regular Italic" pitchFamily="2" charset="0"/>
              </a:rPr>
              <a:t> </a:t>
            </a:r>
            <a:r>
              <a:rPr lang="de-DE" sz="1600" i="1" dirty="0" err="1">
                <a:solidFill>
                  <a:schemeClr val="bg1"/>
                </a:solidFill>
                <a:latin typeface="Muller Regular Italic" pitchFamily="2" charset="0"/>
              </a:rPr>
              <a:t>Complete</a:t>
            </a:r>
            <a:r>
              <a:rPr lang="de-DE" sz="1600" dirty="0">
                <a:solidFill>
                  <a:schemeClr val="bg1"/>
                </a:solidFill>
                <a:latin typeface="Muller Regular" pitchFamily="2" charset="0"/>
              </a:rPr>
              <a:t>? 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  <a:latin typeface="Muller Regular" pitchFamily="2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E6828C8-3D44-B34A-B6EA-BF2DA15D4CAE}"/>
              </a:ext>
            </a:extLst>
          </p:cNvPr>
          <p:cNvSpPr/>
          <p:nvPr/>
        </p:nvSpPr>
        <p:spPr>
          <a:xfrm>
            <a:off x="706381" y="2173151"/>
            <a:ext cx="7833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Проверить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влияют ли квантовые поправки на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коэффицент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усиления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3" y="93316"/>
            <a:ext cx="828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Montserrat ExtraBold" pitchFamily="2" charset="0"/>
              </a:rPr>
              <a:t>Постановка задачи</a:t>
            </a:r>
            <a:endParaRPr lang="en-US" sz="4800" b="1" dirty="0">
              <a:latin typeface="Montserrat ExtraBold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2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3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3" y="93316"/>
            <a:ext cx="8289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Montserrat ExtraBold" pitchFamily="2" charset="0"/>
              </a:rPr>
              <a:t>Th229</a:t>
            </a:r>
          </a:p>
          <a:p>
            <a:endParaRPr lang="en-US" sz="4800" b="1" dirty="0">
              <a:latin typeface="Montserrat ExtraBold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07212-AA2C-9F41-9012-0583A1CC97E5}"/>
              </a:ext>
            </a:extLst>
          </p:cNvPr>
          <p:cNvSpPr txBox="1"/>
          <p:nvPr/>
        </p:nvSpPr>
        <p:spPr>
          <a:xfrm>
            <a:off x="14097" y="995048"/>
            <a:ext cx="60599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Muller Regular" pitchFamily="2" charset="0"/>
              </a:rPr>
              <a:t>Характеристики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Самая низкая энергия возбуждения (менее 10эВ)</a:t>
            </a:r>
            <a:endParaRPr lang="ru-RU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Переход из основного состояния можно контролировать с помощью лазера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Малый ядерный электромагнитный момент</a:t>
            </a:r>
          </a:p>
          <a:p>
            <a:endParaRPr lang="ru-RU" sz="2800" dirty="0">
              <a:latin typeface="Muller Regular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" t="2069" r="4672" b="124"/>
          <a:stretch/>
        </p:blipFill>
        <p:spPr>
          <a:xfrm>
            <a:off x="6074082" y="1149340"/>
            <a:ext cx="4310743" cy="24699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7189" y="3773572"/>
            <a:ext cx="2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27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4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4" y="93316"/>
            <a:ext cx="648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Ядерные часы</a:t>
            </a:r>
          </a:p>
          <a:p>
            <a:endParaRPr lang="en-US" sz="4800" b="1" dirty="0" smtClean="0">
              <a:latin typeface="Montserrat ExtraBold" pitchFamily="2" charset="0"/>
            </a:endParaRPr>
          </a:p>
          <a:p>
            <a:endParaRPr lang="en-US" sz="4800" b="1" dirty="0">
              <a:latin typeface="Montserrat ExtraBold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07212-AA2C-9F41-9012-0583A1CC97E5}"/>
              </a:ext>
            </a:extLst>
          </p:cNvPr>
          <p:cNvSpPr txBox="1"/>
          <p:nvPr/>
        </p:nvSpPr>
        <p:spPr>
          <a:xfrm>
            <a:off x="674644" y="1146629"/>
            <a:ext cx="60599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Muller Regular" pitchFamily="2" charset="0"/>
              </a:rPr>
              <a:t>Преимущества</a:t>
            </a:r>
            <a:endParaRPr lang="en-US" sz="2800" dirty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Менее чувствительны к внешним полям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Точность 10</a:t>
            </a:r>
            <a:r>
              <a:rPr lang="en-US" sz="2800" dirty="0" smtClean="0">
                <a:latin typeface="Muller Regular" pitchFamily="2" charset="0"/>
                <a:sym typeface="Wingdings" panose="05000000000000000000" pitchFamily="2" charset="2"/>
              </a:rPr>
              <a:t>^(</a:t>
            </a:r>
            <a:r>
              <a:rPr lang="ru-RU" sz="2800" dirty="0" smtClean="0">
                <a:latin typeface="Muller Regular" pitchFamily="2" charset="0"/>
                <a:sym typeface="Wingdings" panose="05000000000000000000" pitchFamily="2" charset="2"/>
              </a:rPr>
              <a:t>-19)с</a:t>
            </a:r>
            <a:endParaRPr lang="ru-RU" sz="2800" dirty="0" smtClean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Более чувствительны к изменению постоянной тонкой структуры</a:t>
            </a:r>
          </a:p>
          <a:p>
            <a:endParaRPr lang="ru-RU" sz="2800" dirty="0">
              <a:latin typeface="Mulle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5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3" y="93316"/>
            <a:ext cx="9710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Устройство ядерных часов</a:t>
            </a:r>
            <a:endParaRPr lang="ru-RU" sz="4800" b="1" dirty="0" smtClean="0">
              <a:latin typeface="Montserrat ExtraBold" pitchFamily="2" charset="0"/>
            </a:endParaRPr>
          </a:p>
          <a:p>
            <a:endParaRPr lang="en-US" sz="4800" b="1" dirty="0" smtClean="0">
              <a:latin typeface="Montserrat ExtraBold" pitchFamily="2" charset="0"/>
            </a:endParaRPr>
          </a:p>
          <a:p>
            <a:endParaRPr lang="en-US" sz="4800" b="1" dirty="0">
              <a:latin typeface="Montserrat ExtraBold" pitchFamily="2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5" y="1161733"/>
            <a:ext cx="9741793" cy="38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6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07212-AA2C-9F41-9012-0583A1CC97E5}"/>
              </a:ext>
            </a:extLst>
          </p:cNvPr>
          <p:cNvSpPr txBox="1"/>
          <p:nvPr/>
        </p:nvSpPr>
        <p:spPr>
          <a:xfrm>
            <a:off x="674644" y="1146629"/>
            <a:ext cx="6059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Muller Regula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Ядро тория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Лазерный стабилизатор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Квантовый эталон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Система детектирования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pitchFamily="2" charset="0"/>
              </a:rPr>
              <a:t>Часовой механизм</a:t>
            </a:r>
            <a:endParaRPr lang="ru-RU" sz="2800" dirty="0">
              <a:latin typeface="Muller Regula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3" y="93316"/>
            <a:ext cx="9710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Montserrat ExtraBold" pitchFamily="2" charset="0"/>
              </a:rPr>
              <a:t>Устройство ядерных часов</a:t>
            </a:r>
            <a:endParaRPr lang="ru-RU" sz="4800" b="1" dirty="0" smtClean="0">
              <a:latin typeface="Montserrat ExtraBold" pitchFamily="2" charset="0"/>
            </a:endParaRPr>
          </a:p>
          <a:p>
            <a:endParaRPr lang="en-US" sz="4800" b="1" dirty="0" smtClean="0">
              <a:latin typeface="Montserrat ExtraBold" pitchFamily="2" charset="0"/>
            </a:endParaRPr>
          </a:p>
          <a:p>
            <a:endParaRPr lang="en-US" sz="4800" b="1" dirty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-1" y="5932392"/>
            <a:ext cx="10431206" cy="9256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/>
              <a:pPr/>
              <a:t>7</a:t>
            </a:fld>
            <a:r>
              <a:rPr lang="en-US" dirty="0"/>
              <a:t>/15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0318225" cy="728105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E67D305-903C-2240-82E2-6ED7DCF949D5}"/>
              </a:ext>
            </a:extLst>
          </p:cNvPr>
          <p:cNvSpPr/>
          <p:nvPr/>
        </p:nvSpPr>
        <p:spPr>
          <a:xfrm flipH="1">
            <a:off x="10384825" y="963989"/>
            <a:ext cx="46380" cy="4968403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07212-AA2C-9F41-9012-0583A1CC97E5}"/>
              </a:ext>
            </a:extLst>
          </p:cNvPr>
          <p:cNvSpPr txBox="1"/>
          <p:nvPr/>
        </p:nvSpPr>
        <p:spPr>
          <a:xfrm>
            <a:off x="387261" y="1348770"/>
            <a:ext cx="6059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uller Regular" charset="-52"/>
              </a:rPr>
              <a:t>GPS</a:t>
            </a:r>
            <a:endParaRPr lang="en-US" sz="2800" dirty="0">
              <a:latin typeface="Muller Regular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Muller Regular" charset="-52"/>
              </a:rPr>
              <a:t>поиск </a:t>
            </a:r>
            <a:r>
              <a:rPr lang="ru-RU" sz="2800" dirty="0">
                <a:latin typeface="Muller Regular" charset="-52"/>
              </a:rPr>
              <a:t>времени изменения фундаментальных констант и </a:t>
            </a:r>
            <a:r>
              <a:rPr lang="ru-RU" sz="2800" dirty="0" smtClean="0">
                <a:latin typeface="Muller Regular" charset="-52"/>
              </a:rPr>
              <a:t>поиск </a:t>
            </a:r>
            <a:r>
              <a:rPr lang="ru-RU" sz="2800" dirty="0">
                <a:latin typeface="Muller Regular" charset="-52"/>
              </a:rPr>
              <a:t>темной </a:t>
            </a:r>
            <a:r>
              <a:rPr lang="ru-RU" sz="2800" dirty="0" smtClean="0">
                <a:latin typeface="Muller Regular" charset="-52"/>
              </a:rPr>
              <a:t>материи</a:t>
            </a:r>
            <a:endParaRPr lang="en-US" sz="2800" dirty="0" smtClean="0">
              <a:latin typeface="Muller Regular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>
                <a:latin typeface="Muller Regular" charset="-52"/>
              </a:rPr>
              <a:t>Ультраточная</a:t>
            </a:r>
            <a:r>
              <a:rPr lang="ru-RU" sz="2800" dirty="0">
                <a:latin typeface="Muller Regular" charset="-52"/>
              </a:rPr>
              <a:t> геодезия и мониторинг Земли</a:t>
            </a:r>
            <a:endParaRPr lang="ru-RU" sz="2800" dirty="0" smtClean="0">
              <a:latin typeface="Muller Regular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141585" y="154434"/>
            <a:ext cx="1000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Montserrat ExtraBold" pitchFamily="2" charset="0"/>
              </a:rPr>
              <a:t>Практическое применение ядерных часов</a:t>
            </a:r>
            <a:endParaRPr lang="ru-RU" sz="3200" b="1" dirty="0" smtClean="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4295394-DB24-B340-B4B4-D8D96AEE63C5}"/>
              </a:ext>
            </a:extLst>
          </p:cNvPr>
          <p:cNvSpPr/>
          <p:nvPr/>
        </p:nvSpPr>
        <p:spPr>
          <a:xfrm>
            <a:off x="15042" y="6324600"/>
            <a:ext cx="12192001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uller Regular Italic" charset="-52"/>
              </a:rPr>
              <a:t>V. V. </a:t>
            </a:r>
            <a:r>
              <a:rPr lang="en-US" dirty="0" err="1">
                <a:latin typeface="Muller Regular Italic" charset="-52"/>
              </a:rPr>
              <a:t>Flambaum</a:t>
            </a:r>
            <a:r>
              <a:rPr lang="en-US" dirty="0">
                <a:latin typeface="Muller Regular Italic" charset="-52"/>
              </a:rPr>
              <a:t>, </a:t>
            </a:r>
            <a:r>
              <a:rPr lang="en-US" dirty="0">
                <a:solidFill>
                  <a:prstClr val="white"/>
                </a:solidFill>
                <a:latin typeface="Muller Regular Italic" charset="-52"/>
              </a:rPr>
              <a:t>Phys. Rev. Lett</a:t>
            </a:r>
            <a:r>
              <a:rPr lang="ru-RU" dirty="0">
                <a:solidFill>
                  <a:prstClr val="white"/>
                </a:solidFill>
                <a:latin typeface="Muller Regular Italic" charset="-52"/>
              </a:rPr>
              <a:t>.</a:t>
            </a:r>
            <a:r>
              <a:rPr lang="en-US" dirty="0">
                <a:latin typeface="Muller Regular Italic" charset="-52"/>
              </a:rPr>
              <a:t> </a:t>
            </a:r>
            <a:r>
              <a:rPr lang="ru-RU" dirty="0">
                <a:latin typeface="Muller Regular Italic" charset="-52"/>
              </a:rPr>
              <a:t> </a:t>
            </a:r>
            <a:r>
              <a:rPr lang="en-US" dirty="0">
                <a:latin typeface="Muller Regular Italic" charset="-52"/>
              </a:rPr>
              <a:t>97, 092502 (2006)</a:t>
            </a:r>
            <a:endParaRPr lang="ru-RU" dirty="0">
              <a:solidFill>
                <a:schemeClr val="bg1"/>
              </a:solidFill>
              <a:latin typeface="Muller Regular Italic" charset="-52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3C0265-B7E5-E64E-8B2F-FC1B21FC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53" y="-1021667"/>
            <a:ext cx="223774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F7C552-93AB-AB43-92AC-6349727E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70D99-B474-2042-AB29-96C412F8BC55}" type="slidenum">
              <a:rPr lang="ru-RU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/15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26BA6F-533B-5D4E-83B5-C46F01C6C4A2}"/>
              </a:ext>
            </a:extLst>
          </p:cNvPr>
          <p:cNvSpPr/>
          <p:nvPr/>
        </p:nvSpPr>
        <p:spPr>
          <a:xfrm>
            <a:off x="112980" y="154434"/>
            <a:ext cx="12079019" cy="876889"/>
          </a:xfrm>
          <a:prstGeom prst="rect">
            <a:avLst/>
          </a:prstGeom>
          <a:gradFill>
            <a:gsLst>
              <a:gs pos="0">
                <a:schemeClr val="bg1"/>
              </a:gs>
              <a:gs pos="98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77768D-D5C7-2C4B-B696-0587505D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27" y="247750"/>
            <a:ext cx="1458101" cy="5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18F2CF-2319-9341-8085-5EAF7A2D51B7}"/>
              </a:ext>
            </a:extLst>
          </p:cNvPr>
          <p:cNvSpPr txBox="1"/>
          <p:nvPr/>
        </p:nvSpPr>
        <p:spPr>
          <a:xfrm>
            <a:off x="674643" y="226098"/>
            <a:ext cx="1027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latin typeface="Montserrat ExtraBold" panose="020B0604020202020204" charset="-52"/>
              </a:rPr>
              <a:t>Коэффицент</a:t>
            </a:r>
            <a:r>
              <a:rPr lang="ru-RU" sz="2400" b="1" dirty="0" smtClean="0">
                <a:latin typeface="Montserrat ExtraBold" panose="020B0604020202020204" charset="-52"/>
              </a:rPr>
              <a:t> усиления</a:t>
            </a:r>
            <a:r>
              <a:rPr lang="en-US" sz="2400" b="1" dirty="0" smtClean="0">
                <a:latin typeface="Montserrat ExtraBold" panose="020B0604020202020204" charset="-52"/>
              </a:rPr>
              <a:t> K</a:t>
            </a:r>
            <a:endParaRPr lang="ru-RU" sz="2400" b="1" dirty="0" smtClean="0">
              <a:latin typeface="Montserrat ExtraBold" panose="020B0604020202020204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7BB447-98A7-4395-9627-91E6B2825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0" y="1168089"/>
            <a:ext cx="5600526" cy="34183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159C1-BBFD-4985-AD98-531EB4285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16"/>
          <a:stretch/>
        </p:blipFill>
        <p:spPr>
          <a:xfrm>
            <a:off x="5249810" y="1468140"/>
            <a:ext cx="1449696" cy="63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DC827-2C1E-412F-8BAE-51F0B79A7501}"/>
              </a:ext>
            </a:extLst>
          </p:cNvPr>
          <p:cNvSpPr txBox="1"/>
          <p:nvPr/>
        </p:nvSpPr>
        <p:spPr>
          <a:xfrm>
            <a:off x="5651500" y="25019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sp>
        <p:nvSpPr>
          <p:cNvPr id="38" name="Скругленный прямоугольник 10">
            <a:extLst>
              <a:ext uri="{FF2B5EF4-FFF2-40B4-BE49-F238E27FC236}">
                <a16:creationId xmlns:a16="http://schemas.microsoft.com/office/drawing/2014/main" id="{6408A00C-74EF-4133-B4B5-8AC8DDEE42ED}"/>
              </a:ext>
            </a:extLst>
          </p:cNvPr>
          <p:cNvSpPr/>
          <p:nvPr/>
        </p:nvSpPr>
        <p:spPr>
          <a:xfrm>
            <a:off x="6148481" y="3137049"/>
            <a:ext cx="4977867" cy="136608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CC5EBE-A852-40EF-BC5E-3A77FDB17287}"/>
                  </a:ext>
                </a:extLst>
              </p:cNvPr>
              <p:cNvSpPr txBox="1"/>
              <p:nvPr/>
            </p:nvSpPr>
            <p:spPr>
              <a:xfrm>
                <a:off x="6199051" y="3806020"/>
                <a:ext cx="4876725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𝛿𝜔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000" dirty="0" smtClean="0">
                          <a:latin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ru-RU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ru-RU" sz="2000" i="1" dirty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CC5EBE-A852-40EF-BC5E-3A77FDB1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51" y="3806020"/>
                <a:ext cx="4876725" cy="6971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A86171-D0C2-4688-87C9-9D3930BBC2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140018" y="3129474"/>
                <a:ext cx="4977867" cy="408125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К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оэффицент чувствительности вариации </m:t>
                      </m:r>
                      <m:r>
                        <a:rPr lang="ru-RU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latin typeface="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A86171-D0C2-4688-87C9-9D3930BB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18" y="3129474"/>
                <a:ext cx="4977867" cy="408125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blipFill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Скругленный прямоугольник 10">
            <a:extLst>
              <a:ext uri="{FF2B5EF4-FFF2-40B4-BE49-F238E27FC236}">
                <a16:creationId xmlns:a16="http://schemas.microsoft.com/office/drawing/2014/main" id="{01AFDC23-7C63-48A0-A59E-D79D494E4DDD}"/>
              </a:ext>
            </a:extLst>
          </p:cNvPr>
          <p:cNvSpPr/>
          <p:nvPr/>
        </p:nvSpPr>
        <p:spPr>
          <a:xfrm>
            <a:off x="6734431" y="1410303"/>
            <a:ext cx="5335608" cy="1468258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1424A9-E239-4D5D-AF81-FC07F37B872A}"/>
                  </a:ext>
                </a:extLst>
              </p:cNvPr>
              <p:cNvSpPr txBox="1"/>
              <p:nvPr/>
            </p:nvSpPr>
            <p:spPr>
              <a:xfrm>
                <a:off x="6792890" y="2110021"/>
                <a:ext cx="5277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1424A9-E239-4D5D-AF81-FC07F37B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890" y="2110021"/>
                <a:ext cx="527714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81D120-B025-423B-9B5D-A4134B4E4F7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735558" y="1412578"/>
                <a:ext cx="5334480" cy="677814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6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Предположение</m:t>
                      </m:r>
                      <m:r>
                        <m:rPr>
                          <m:nor/>
                        </m:rP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16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что</m:t>
                      </m:r>
                      <m:r>
                        <m:rPr>
                          <m:nor/>
                        </m:rP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ru-RU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э</m:t>
                      </m:r>
                      <m:r>
                        <a:rPr lang="ru-RU" sz="16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нергия перехода </m:t>
                      </m:r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ℏ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ru-RU" sz="1600" b="0" i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может быть поделена на кулоновскую и сильную</m:t>
                          </m:r>
                        </m:e>
                        <m:sup>
                          <m:r>
                            <a:rPr lang="ru-RU" sz="1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81D120-B025-423B-9B5D-A4134B4E4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558" y="1412578"/>
                <a:ext cx="5334480" cy="677814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162FE-2C80-4C23-B314-647BE5F3FD06}"/>
                  </a:ext>
                </a:extLst>
              </p:cNvPr>
              <p:cNvSpPr txBox="1"/>
              <p:nvPr/>
            </p:nvSpPr>
            <p:spPr>
              <a:xfrm>
                <a:off x="5920213" y="2474061"/>
                <a:ext cx="4448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32CB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smtClean="0">
                          <a:solidFill>
                            <a:srgbClr val="0032CB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162FE-2C80-4C23-B314-647BE5F3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213" y="2474061"/>
                <a:ext cx="444810" cy="369332"/>
              </a:xfrm>
              <a:prstGeom prst="rect">
                <a:avLst/>
              </a:prstGeom>
              <a:blipFill>
                <a:blip r:embed="rId11"/>
                <a:stretch>
                  <a:fillRect l="-16438" r="-1506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84274743-175D-426A-8872-5481FC254A92}"/>
              </a:ext>
            </a:extLst>
          </p:cNvPr>
          <p:cNvCxnSpPr>
            <a:cxnSpLocks/>
          </p:cNvCxnSpPr>
          <p:nvPr/>
        </p:nvCxnSpPr>
        <p:spPr>
          <a:xfrm flipH="1" flipV="1">
            <a:off x="6142618" y="2060034"/>
            <a:ext cx="2544" cy="375158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48BBC85-F582-4FC8-9D51-E75E25F84107}"/>
              </a:ext>
            </a:extLst>
          </p:cNvPr>
          <p:cNvSpPr/>
          <p:nvPr/>
        </p:nvSpPr>
        <p:spPr>
          <a:xfrm>
            <a:off x="5864465" y="2444831"/>
            <a:ext cx="524072" cy="43088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Соединитель: изогнутый 64">
            <a:extLst>
              <a:ext uri="{FF2B5EF4-FFF2-40B4-BE49-F238E27FC236}">
                <a16:creationId xmlns:a16="http://schemas.microsoft.com/office/drawing/2014/main" id="{C1280427-2520-4BD8-BC44-8776043DBE39}"/>
              </a:ext>
            </a:extLst>
          </p:cNvPr>
          <p:cNvCxnSpPr/>
          <p:nvPr/>
        </p:nvCxnSpPr>
        <p:spPr>
          <a:xfrm rot="10800000">
            <a:off x="8739740" y="-96253"/>
            <a:ext cx="2027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Скругленный прямоугольник 10">
            <a:extLst>
              <a:ext uri="{FF2B5EF4-FFF2-40B4-BE49-F238E27FC236}">
                <a16:creationId xmlns:a16="http://schemas.microsoft.com/office/drawing/2014/main" id="{7DAE3072-DD46-470E-A29A-565547748CCE}"/>
              </a:ext>
            </a:extLst>
          </p:cNvPr>
          <p:cNvSpPr/>
          <p:nvPr/>
        </p:nvSpPr>
        <p:spPr>
          <a:xfrm>
            <a:off x="2944698" y="4835284"/>
            <a:ext cx="7046041" cy="136608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6FE170-B16B-4DC6-9BBC-4DE1A8940084}"/>
                  </a:ext>
                </a:extLst>
              </p:cNvPr>
              <p:cNvSpPr txBox="1"/>
              <p:nvPr/>
            </p:nvSpPr>
            <p:spPr>
              <a:xfrm>
                <a:off x="3030134" y="5347943"/>
                <a:ext cx="666977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𝛿𝜔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f>
                        <m:fPr>
                          <m:ctrlP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0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ru-RU" sz="20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000" dirty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rgbClr val="0032C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0032CB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6FE170-B16B-4DC6-9BBC-4DE1A8940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134" y="5347943"/>
                <a:ext cx="6669778" cy="729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Прямоугольник: скругленные углы 82">
            <a:extLst>
              <a:ext uri="{FF2B5EF4-FFF2-40B4-BE49-F238E27FC236}">
                <a16:creationId xmlns:a16="http://schemas.microsoft.com/office/drawing/2014/main" id="{86C635B0-6B83-4F65-903A-8EDB28EBC7BB}"/>
              </a:ext>
            </a:extLst>
          </p:cNvPr>
          <p:cNvSpPr/>
          <p:nvPr/>
        </p:nvSpPr>
        <p:spPr>
          <a:xfrm>
            <a:off x="8115288" y="5347943"/>
            <a:ext cx="1132014" cy="72981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9" name="Соединитель: изогнутый 68">
            <a:extLst>
              <a:ext uri="{FF2B5EF4-FFF2-40B4-BE49-F238E27FC236}">
                <a16:creationId xmlns:a16="http://schemas.microsoft.com/office/drawing/2014/main" id="{02FF0D2C-8CE6-4E43-AF1F-F748CEB10F62}"/>
              </a:ext>
            </a:extLst>
          </p:cNvPr>
          <p:cNvCxnSpPr>
            <a:cxnSpLocks/>
            <a:stCxn id="63" idx="3"/>
          </p:cNvCxnSpPr>
          <p:nvPr/>
        </p:nvCxnSpPr>
        <p:spPr>
          <a:xfrm rot="16200000" flipH="1">
            <a:off x="4800848" y="1760456"/>
            <a:ext cx="1802960" cy="5739820"/>
          </a:xfrm>
          <a:prstGeom prst="curvedConnector2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B7304B49-EDBA-45BC-A27F-2C61328AB61F}"/>
              </a:ext>
            </a:extLst>
          </p:cNvPr>
          <p:cNvCxnSpPr>
            <a:cxnSpLocks/>
            <a:stCxn id="50" idx="2"/>
          </p:cNvCxnSpPr>
          <p:nvPr/>
        </p:nvCxnSpPr>
        <p:spPr>
          <a:xfrm rot="10800000" flipH="1" flipV="1">
            <a:off x="5864464" y="2660273"/>
            <a:ext cx="2849079" cy="3287307"/>
          </a:xfrm>
          <a:prstGeom prst="curvedConnector4">
            <a:avLst>
              <a:gd name="adj1" fmla="val -8024"/>
              <a:gd name="adj2" fmla="val 103932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991CFE-0259-4F73-A1E3-7E0CFBE5F34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36235" y="4827709"/>
                <a:ext cx="7046042" cy="411651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о−другому можно выразить как</m:t>
                      </m:r>
                    </m:oMath>
                  </m:oMathPara>
                </a14:m>
                <a:endParaRPr lang="ru-RU" dirty="0">
                  <a:latin typeface="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991CFE-0259-4F73-A1E3-7E0CFBE5F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235" y="4827709"/>
                <a:ext cx="7046042" cy="411651"/>
              </a:xfrm>
              <a:custGeom>
                <a:avLst/>
                <a:gdLst>
                  <a:gd name="connsiteX0" fmla="*/ 0 w 9808459"/>
                  <a:gd name="connsiteY0" fmla="*/ 247367 h 494733"/>
                  <a:gd name="connsiteX1" fmla="*/ 247367 w 9808459"/>
                  <a:gd name="connsiteY1" fmla="*/ 0 h 494733"/>
                  <a:gd name="connsiteX2" fmla="*/ 9561093 w 9808459"/>
                  <a:gd name="connsiteY2" fmla="*/ 0 h 494733"/>
                  <a:gd name="connsiteX3" fmla="*/ 9808460 w 9808459"/>
                  <a:gd name="connsiteY3" fmla="*/ 247367 h 494733"/>
                  <a:gd name="connsiteX4" fmla="*/ 9808459 w 9808459"/>
                  <a:gd name="connsiteY4" fmla="*/ 247367 h 494733"/>
                  <a:gd name="connsiteX5" fmla="*/ 9561092 w 9808459"/>
                  <a:gd name="connsiteY5" fmla="*/ 494734 h 494733"/>
                  <a:gd name="connsiteX6" fmla="*/ 247367 w 9808459"/>
                  <a:gd name="connsiteY6" fmla="*/ 494733 h 494733"/>
                  <a:gd name="connsiteX7" fmla="*/ 0 w 9808459"/>
                  <a:gd name="connsiteY7" fmla="*/ 247366 h 494733"/>
                  <a:gd name="connsiteX8" fmla="*/ 0 w 9808459"/>
                  <a:gd name="connsiteY8" fmla="*/ 247367 h 494733"/>
                  <a:gd name="connsiteX0" fmla="*/ 0 w 9817346"/>
                  <a:gd name="connsiteY0" fmla="*/ 247367 h 494734"/>
                  <a:gd name="connsiteX1" fmla="*/ 247367 w 9817346"/>
                  <a:gd name="connsiteY1" fmla="*/ 0 h 494734"/>
                  <a:gd name="connsiteX2" fmla="*/ 9561093 w 9817346"/>
                  <a:gd name="connsiteY2" fmla="*/ 0 h 494734"/>
                  <a:gd name="connsiteX3" fmla="*/ 9808460 w 9817346"/>
                  <a:gd name="connsiteY3" fmla="*/ 247367 h 494734"/>
                  <a:gd name="connsiteX4" fmla="*/ 9808459 w 9817346"/>
                  <a:gd name="connsiteY4" fmla="*/ 247367 h 494734"/>
                  <a:gd name="connsiteX5" fmla="*/ 9721730 w 9817346"/>
                  <a:gd name="connsiteY5" fmla="*/ 494734 h 494734"/>
                  <a:gd name="connsiteX6" fmla="*/ 247367 w 9817346"/>
                  <a:gd name="connsiteY6" fmla="*/ 494733 h 494734"/>
                  <a:gd name="connsiteX7" fmla="*/ 0 w 9817346"/>
                  <a:gd name="connsiteY7" fmla="*/ 247366 h 494734"/>
                  <a:gd name="connsiteX8" fmla="*/ 0 w 9817346"/>
                  <a:gd name="connsiteY8" fmla="*/ 247367 h 494734"/>
                  <a:gd name="connsiteX0" fmla="*/ 14149 w 9831495"/>
                  <a:gd name="connsiteY0" fmla="*/ 247367 h 507089"/>
                  <a:gd name="connsiteX1" fmla="*/ 261516 w 9831495"/>
                  <a:gd name="connsiteY1" fmla="*/ 0 h 507089"/>
                  <a:gd name="connsiteX2" fmla="*/ 9575242 w 9831495"/>
                  <a:gd name="connsiteY2" fmla="*/ 0 h 507089"/>
                  <a:gd name="connsiteX3" fmla="*/ 9822609 w 9831495"/>
                  <a:gd name="connsiteY3" fmla="*/ 247367 h 507089"/>
                  <a:gd name="connsiteX4" fmla="*/ 9822608 w 9831495"/>
                  <a:gd name="connsiteY4" fmla="*/ 247367 h 507089"/>
                  <a:gd name="connsiteX5" fmla="*/ 9735879 w 9831495"/>
                  <a:gd name="connsiteY5" fmla="*/ 494734 h 507089"/>
                  <a:gd name="connsiteX6" fmla="*/ 88521 w 9831495"/>
                  <a:gd name="connsiteY6" fmla="*/ 507089 h 507089"/>
                  <a:gd name="connsiteX7" fmla="*/ 14149 w 9831495"/>
                  <a:gd name="connsiteY7" fmla="*/ 247366 h 507089"/>
                  <a:gd name="connsiteX8" fmla="*/ 14149 w 9831495"/>
                  <a:gd name="connsiteY8" fmla="*/ 247367 h 50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31495" h="507089">
                    <a:moveTo>
                      <a:pt x="14149" y="247367"/>
                    </a:moveTo>
                    <a:cubicBezTo>
                      <a:pt x="14149" y="110750"/>
                      <a:pt x="124899" y="0"/>
                      <a:pt x="261516" y="0"/>
                    </a:cubicBezTo>
                    <a:lnTo>
                      <a:pt x="9575242" y="0"/>
                    </a:lnTo>
                    <a:cubicBezTo>
                      <a:pt x="9711859" y="0"/>
                      <a:pt x="9822609" y="110750"/>
                      <a:pt x="9822609" y="247367"/>
                    </a:cubicBezTo>
                    <a:lnTo>
                      <a:pt x="9822608" y="247367"/>
                    </a:lnTo>
                    <a:cubicBezTo>
                      <a:pt x="9822608" y="383984"/>
                      <a:pt x="9872496" y="494734"/>
                      <a:pt x="9735879" y="494734"/>
                    </a:cubicBezTo>
                    <a:lnTo>
                      <a:pt x="88521" y="507089"/>
                    </a:lnTo>
                    <a:cubicBezTo>
                      <a:pt x="-48096" y="507089"/>
                      <a:pt x="14149" y="383983"/>
                      <a:pt x="14149" y="247366"/>
                    </a:cubicBezTo>
                    <a:lnTo>
                      <a:pt x="14149" y="247367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F38A1D-6B6A-48CF-91E4-3A4C1B87F9F6}"/>
                  </a:ext>
                </a:extLst>
              </p:cNvPr>
              <p:cNvSpPr txBox="1"/>
              <p:nvPr/>
            </p:nvSpPr>
            <p:spPr>
              <a:xfrm>
                <a:off x="2807729" y="3308629"/>
                <a:ext cx="4448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F38A1D-6B6A-48CF-91E4-3A4C1B87F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29" y="3308629"/>
                <a:ext cx="444810" cy="369332"/>
              </a:xfrm>
              <a:prstGeom prst="rect">
                <a:avLst/>
              </a:prstGeom>
              <a:blipFill>
                <a:blip r:embed="rId14"/>
                <a:stretch>
                  <a:fillRect l="-24658" r="-26027"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Овал 62">
            <a:extLst>
              <a:ext uri="{FF2B5EF4-FFF2-40B4-BE49-F238E27FC236}">
                <a16:creationId xmlns:a16="http://schemas.microsoft.com/office/drawing/2014/main" id="{86F018B5-DEEE-412B-A6A2-A2EC6208C15C}"/>
              </a:ext>
            </a:extLst>
          </p:cNvPr>
          <p:cNvSpPr/>
          <p:nvPr/>
        </p:nvSpPr>
        <p:spPr>
          <a:xfrm>
            <a:off x="2741452" y="3300480"/>
            <a:ext cx="621153" cy="50190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шки физтеха" id="{231EAF68-5E6E-7541-B31D-675480C045F1}" vid="{06A5DB31-8657-5240-970E-652ED709F6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292</TotalTime>
  <Words>420</Words>
  <Application>Microsoft Office PowerPoint</Application>
  <PresentationFormat>Широкоэкранный</PresentationFormat>
  <Paragraphs>180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Muller Bold</vt:lpstr>
      <vt:lpstr>Montserrat</vt:lpstr>
      <vt:lpstr>Muller Regular</vt:lpstr>
      <vt:lpstr>Cambria Math</vt:lpstr>
      <vt:lpstr>Arial</vt:lpstr>
      <vt:lpstr>Muller Regular Italic</vt:lpstr>
      <vt:lpstr>Calibri Light</vt:lpstr>
      <vt:lpstr>Calibri</vt:lpstr>
      <vt:lpstr>Wingdings</vt:lpstr>
      <vt:lpstr>Montserrat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kristina f</dc:creator>
  <cp:lastModifiedBy>User</cp:lastModifiedBy>
  <cp:revision>42</cp:revision>
  <dcterms:created xsi:type="dcterms:W3CDTF">2021-04-15T16:15:48Z</dcterms:created>
  <dcterms:modified xsi:type="dcterms:W3CDTF">2025-12-29T13:49:38Z</dcterms:modified>
</cp:coreProperties>
</file>